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9"/>
  </p:notesMasterIdLst>
  <p:sldIdLst>
    <p:sldId id="302" r:id="rId2"/>
    <p:sldId id="275" r:id="rId3"/>
    <p:sldId id="298" r:id="rId4"/>
    <p:sldId id="277" r:id="rId5"/>
    <p:sldId id="301" r:id="rId6"/>
    <p:sldId id="299" r:id="rId7"/>
    <p:sldId id="278" r:id="rId8"/>
    <p:sldId id="279" r:id="rId9"/>
    <p:sldId id="280" r:id="rId10"/>
    <p:sldId id="281" r:id="rId11"/>
    <p:sldId id="282" r:id="rId12"/>
    <p:sldId id="300" r:id="rId13"/>
    <p:sldId id="283" r:id="rId14"/>
    <p:sldId id="284" r:id="rId15"/>
    <p:sldId id="285" r:id="rId16"/>
    <p:sldId id="286" r:id="rId17"/>
    <p:sldId id="287" r:id="rId18"/>
    <p:sldId id="288" r:id="rId19"/>
    <p:sldId id="289" r:id="rId20"/>
    <p:sldId id="290" r:id="rId21"/>
    <p:sldId id="291" r:id="rId22"/>
    <p:sldId id="292" r:id="rId23"/>
    <p:sldId id="293" r:id="rId24"/>
    <p:sldId id="294" r:id="rId25"/>
    <p:sldId id="295" r:id="rId26"/>
    <p:sldId id="296" r:id="rId27"/>
    <p:sldId id="297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5B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216" autoAdjust="0"/>
    <p:restoredTop sz="88750"/>
  </p:normalViewPr>
  <p:slideViewPr>
    <p:cSldViewPr snapToGrid="0">
      <p:cViewPr varScale="1">
        <p:scale>
          <a:sx n="80" d="100"/>
          <a:sy n="80" d="100"/>
        </p:scale>
        <p:origin x="6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hdphoto1.wdp>
</file>

<file path=ppt/media/hdphoto2.wdp>
</file>

<file path=ppt/media/image1.jpeg>
</file>

<file path=ppt/media/image10.JP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D7F288-9F85-4F41-B86A-CF2A5126CF95}" type="datetimeFigureOut">
              <a:rPr kumimoji="1" lang="zh-CN" altLang="en-US" smtClean="0"/>
              <a:t>2018/4/27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7CC1D3-8B80-B449-B42F-3072FD5A82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92382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3509963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7" name="Shape 7"/>
          <p:cNvSpPr>
            <a:spLocks noGrp="1"/>
          </p:cNvSpPr>
          <p:nvPr>
            <p:ph type="body" idx="1"/>
          </p:nvPr>
        </p:nvSpPr>
        <p:spPr>
          <a:xfrm>
            <a:off x="1524000" y="3602037"/>
            <a:ext cx="9144000" cy="3255964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189" algn="ctr">
              <a:buSzTx/>
              <a:buFontTx/>
              <a:buNone/>
              <a:defRPr sz="2400"/>
            </a:lvl2pPr>
            <a:lvl3pPr marL="0" indent="914377" algn="ctr">
              <a:buSzTx/>
              <a:buFontTx/>
              <a:buNone/>
              <a:defRPr sz="2400"/>
            </a:lvl3pPr>
            <a:lvl4pPr marL="0" indent="1371566" algn="ctr">
              <a:buSzTx/>
              <a:buFontTx/>
              <a:buNone/>
              <a:defRPr sz="2400"/>
            </a:lvl4pPr>
            <a:lvl5pPr marL="0" indent="1828754" algn="ctr">
              <a:buSzTx/>
              <a:buFontTx/>
              <a:buNone/>
              <a:defRPr sz="2400"/>
            </a:lvl5pPr>
          </a:lstStyle>
          <a:p>
            <a:pPr lvl="0"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" name="Shape 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0638460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/>
          </p:cNvSpPr>
          <p:nvPr>
            <p:ph type="title"/>
          </p:nvPr>
        </p:nvSpPr>
        <p:spPr>
          <a:xfrm>
            <a:off x="8724901" y="1"/>
            <a:ext cx="2628900" cy="6542089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Title Text</a:t>
            </a:r>
          </a:p>
        </p:txBody>
      </p:sp>
      <p:sp>
        <p:nvSpPr>
          <p:cNvPr id="44" name="Shape 44"/>
          <p:cNvSpPr>
            <a:spLocks noGrp="1"/>
          </p:cNvSpPr>
          <p:nvPr>
            <p:ph type="body" idx="1"/>
          </p:nvPr>
        </p:nvSpPr>
        <p:spPr>
          <a:xfrm>
            <a:off x="838201" y="365125"/>
            <a:ext cx="7734300" cy="649287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8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2800"/>
              <a:t>Body Level Four</a:t>
            </a:r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  <p:sp>
        <p:nvSpPr>
          <p:cNvPr id="45" name="Shape 4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108649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Title Text</a:t>
            </a:r>
          </a:p>
        </p:txBody>
      </p:sp>
      <p:sp>
        <p:nvSpPr>
          <p:cNvPr id="11" name="Shape 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8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2800"/>
              <a:t>Body Level Four</a:t>
            </a:r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  <p:sp>
        <p:nvSpPr>
          <p:cNvPr id="12" name="Shape 1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3050570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>
            <a:spLocks noGrp="1"/>
          </p:cNvSpPr>
          <p:nvPr>
            <p:ph type="title"/>
          </p:nvPr>
        </p:nvSpPr>
        <p:spPr>
          <a:xfrm>
            <a:off x="831850" y="0"/>
            <a:ext cx="10515601" cy="456247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5" name="Shape 15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1" cy="2268536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189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377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566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754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888888"/>
                </a:solid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888888"/>
                </a:solid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888888"/>
                </a:solid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888888"/>
                </a:solid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888888"/>
                </a:solidFill>
              </a:rPr>
              <a:t>Body Level Five</a:t>
            </a:r>
          </a:p>
        </p:txBody>
      </p:sp>
      <p:sp>
        <p:nvSpPr>
          <p:cNvPr id="16" name="Shape 1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53052412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5181600" cy="5032375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8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2800"/>
              <a:t>Body Level Four</a:t>
            </a:r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  <p:sp>
        <p:nvSpPr>
          <p:cNvPr id="20" name="Shape 2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9713583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1" cy="1325564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Title Text</a:t>
            </a:r>
          </a:p>
        </p:txBody>
      </p:sp>
      <p:sp>
        <p:nvSpPr>
          <p:cNvPr id="23" name="Shape 23"/>
          <p:cNvSpPr>
            <a:spLocks noGrp="1"/>
          </p:cNvSpPr>
          <p:nvPr>
            <p:ph type="body" idx="1"/>
          </p:nvPr>
        </p:nvSpPr>
        <p:spPr>
          <a:xfrm>
            <a:off x="839789" y="1681162"/>
            <a:ext cx="5157788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189">
              <a:buSzTx/>
              <a:buFontTx/>
              <a:buNone/>
              <a:defRPr sz="2400" b="1"/>
            </a:lvl2pPr>
            <a:lvl3pPr marL="0" indent="914377">
              <a:buSzTx/>
              <a:buFontTx/>
              <a:buNone/>
              <a:defRPr sz="2400" b="1"/>
            </a:lvl3pPr>
            <a:lvl4pPr marL="0" indent="1371566">
              <a:buSzTx/>
              <a:buFontTx/>
              <a:buNone/>
              <a:defRPr sz="2400" b="1"/>
            </a:lvl4pPr>
            <a:lvl5pPr marL="0" indent="1828754">
              <a:buSzTx/>
              <a:buFontTx/>
              <a:buNone/>
              <a:defRPr sz="2400" b="1"/>
            </a:lvl5pPr>
          </a:lstStyle>
          <a:p>
            <a:pPr lvl="0">
              <a:defRPr b="0"/>
            </a:pPr>
            <a:r>
              <a:rPr b="1"/>
              <a:t>Body Level One</a:t>
            </a:r>
          </a:p>
          <a:p>
            <a:pPr lvl="1">
              <a:defRPr b="0"/>
            </a:pPr>
            <a:r>
              <a:rPr b="1"/>
              <a:t>Body Level Two</a:t>
            </a:r>
          </a:p>
          <a:p>
            <a:pPr lvl="2">
              <a:defRPr b="0"/>
            </a:pPr>
            <a:r>
              <a:rPr b="1"/>
              <a:t>Body Level Three</a:t>
            </a:r>
          </a:p>
          <a:p>
            <a:pPr lvl="3">
              <a:defRPr b="0"/>
            </a:pPr>
            <a:r>
              <a:rPr b="1"/>
              <a:t>Body Level Four</a:t>
            </a:r>
          </a:p>
          <a:p>
            <a:pPr lvl="4">
              <a:defRPr b="0"/>
            </a:pPr>
            <a:r>
              <a:rPr b="1"/>
              <a:t>Body Level Five</a:t>
            </a:r>
          </a:p>
        </p:txBody>
      </p:sp>
      <p:sp>
        <p:nvSpPr>
          <p:cNvPr id="24" name="Shape 2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530942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4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Title Text</a:t>
            </a:r>
          </a:p>
        </p:txBody>
      </p:sp>
      <p:sp>
        <p:nvSpPr>
          <p:cNvPr id="27" name="Shape 2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02130663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/>
          </p:cNvSpPr>
          <p:nvPr>
            <p:ph type="title"/>
          </p:nvPr>
        </p:nvSpPr>
        <p:spPr>
          <a:xfrm>
            <a:off x="839788" y="0"/>
            <a:ext cx="3932237" cy="20574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 lvl="0">
              <a:defRPr sz="1800"/>
            </a:pPr>
            <a:r>
              <a:rPr sz="3200"/>
              <a:t>Title Text</a:t>
            </a:r>
          </a:p>
        </p:txBody>
      </p:sp>
      <p:sp>
        <p:nvSpPr>
          <p:cNvPr id="32" name="Shape 32"/>
          <p:cNvSpPr>
            <a:spLocks noGrp="1"/>
          </p:cNvSpPr>
          <p:nvPr>
            <p:ph type="body" idx="1"/>
          </p:nvPr>
        </p:nvSpPr>
        <p:spPr>
          <a:xfrm>
            <a:off x="5183189" y="987424"/>
            <a:ext cx="6172201" cy="5870576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38" indent="-261249">
              <a:defRPr sz="3200"/>
            </a:lvl2pPr>
            <a:lvl3pPr marL="1219170" indent="-304792">
              <a:defRPr sz="3200"/>
            </a:lvl3pPr>
            <a:lvl4pPr marL="1737315" indent="-365750">
              <a:defRPr sz="3200"/>
            </a:lvl4pPr>
            <a:lvl5pPr marL="2194505" indent="-365751"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  <p:sp>
        <p:nvSpPr>
          <p:cNvPr id="33" name="Shape 3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655441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839788" y="0"/>
            <a:ext cx="3932237" cy="20574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 lvl="0">
              <a:defRPr sz="1800"/>
            </a:pPr>
            <a:r>
              <a:rPr sz="3200"/>
              <a:t>Title Text</a:t>
            </a:r>
          </a:p>
        </p:txBody>
      </p:sp>
      <p:sp>
        <p:nvSpPr>
          <p:cNvPr id="36" name="Shape 36"/>
          <p:cNvSpPr>
            <a:spLocks noGrp="1"/>
          </p:cNvSpPr>
          <p:nvPr>
            <p:ph type="body" idx="1"/>
          </p:nvPr>
        </p:nvSpPr>
        <p:spPr>
          <a:xfrm>
            <a:off x="839788" y="2057400"/>
            <a:ext cx="3932237" cy="4800600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189">
              <a:buSzTx/>
              <a:buFontTx/>
              <a:buNone/>
              <a:defRPr sz="1600"/>
            </a:lvl2pPr>
            <a:lvl3pPr marL="0" indent="914377">
              <a:buSzTx/>
              <a:buFontTx/>
              <a:buNone/>
              <a:defRPr sz="1600"/>
            </a:lvl3pPr>
            <a:lvl4pPr marL="0" indent="1371566">
              <a:buSzTx/>
              <a:buFontTx/>
              <a:buNone/>
              <a:defRPr sz="1600"/>
            </a:lvl4pPr>
            <a:lvl5pPr marL="0" indent="1828754">
              <a:buSzTx/>
              <a:buFontTx/>
              <a:buNone/>
              <a:defRPr sz="1600"/>
            </a:lvl5pPr>
          </a:lstStyle>
          <a:p>
            <a:pPr lvl="0">
              <a:defRPr sz="1800"/>
            </a:pPr>
            <a:r>
              <a:rPr sz="1600"/>
              <a:t>Body Level One</a:t>
            </a:r>
          </a:p>
          <a:p>
            <a:pPr lvl="1">
              <a:defRPr sz="1800"/>
            </a:pPr>
            <a:r>
              <a:rPr sz="1600"/>
              <a:t>Body Level Two</a:t>
            </a:r>
          </a:p>
          <a:p>
            <a:pPr lvl="2">
              <a:defRPr sz="1800"/>
            </a:pPr>
            <a:r>
              <a:rPr sz="1600"/>
              <a:t>Body Level Three</a:t>
            </a:r>
          </a:p>
          <a:p>
            <a:pPr lvl="3">
              <a:defRPr sz="1800"/>
            </a:pPr>
            <a:r>
              <a:rPr sz="1600"/>
              <a:t>Body Level Four</a:t>
            </a:r>
          </a:p>
          <a:p>
            <a:pPr lvl="4">
              <a:defRPr sz="1800"/>
            </a:pPr>
            <a:r>
              <a:rPr sz="1600"/>
              <a:t>Body Level Five</a:t>
            </a:r>
          </a:p>
        </p:txBody>
      </p:sp>
      <p:sp>
        <p:nvSpPr>
          <p:cNvPr id="37" name="Shape 3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64567751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8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2800"/>
              <a:t>Body Level Four</a:t>
            </a:r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37627927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jpeg"/><Relationship Id="rId13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alphaModFix amt="90000"/>
            <a:lum/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aturation sat="50000"/>
                    </a14:imgEffect>
                  </a14:imgLayer>
                </a14:imgProps>
              </a:ext>
            </a:extLst>
          </a:blip>
          <a:srcRect/>
          <a:stretch>
            <a:fillRect t="-32000" b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838200" y="230187"/>
            <a:ext cx="10515600" cy="1595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ctr"/>
          <a:lstStyle/>
          <a:p>
            <a:pPr lvl="0">
              <a:defRPr sz="1800"/>
            </a:pPr>
            <a:r>
              <a:rPr sz="440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5032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/>
          <a:lstStyle/>
          <a:p>
            <a:pPr lvl="0">
              <a:defRPr sz="1800"/>
            </a:pPr>
            <a:r>
              <a:rPr sz="28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2800"/>
              <a:t>Body Level Four</a:t>
            </a:r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8610600" y="6411955"/>
            <a:ext cx="2743200" cy="253916"/>
          </a:xfrm>
          <a:prstGeom prst="rect">
            <a:avLst/>
          </a:prstGeom>
          <a:ln w="12700">
            <a:miter lim="400000"/>
          </a:ln>
        </p:spPr>
        <p:txBody>
          <a:bodyPr lIns="34290" tIns="34290" rIns="34290" bIns="34290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rPr kern="0">
                <a:latin typeface="Calibri"/>
                <a:cs typeface="Calibri"/>
                <a:sym typeface="Calibri"/>
              </a:rPr>
              <a:pPr/>
              <a:t>‹#›</a:t>
            </a:fld>
            <a:endParaRPr kern="0"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75069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80" r:id="rId7"/>
    <p:sldLayoutId id="2147483681" r:id="rId8"/>
    <p:sldLayoutId id="2147483682" r:id="rId9"/>
    <p:sldLayoutId id="2147483683" r:id="rId10"/>
  </p:sldLayoutIdLst>
  <p:transition spd="med"/>
  <p:timing>
    <p:tnLst>
      <p:par>
        <p:cTn id="1" dur="indefinite" restart="never" nodeType="tmRoot"/>
      </p:par>
    </p:tnLst>
  </p:timing>
  <p:txStyles>
    <p:titleStyle>
      <a:lvl1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1pPr>
      <a:lvl2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2pPr>
      <a:lvl3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3pPr>
      <a:lvl4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4pPr>
      <a:lvl5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5pPr>
      <a:lvl6pPr indent="457189"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6pPr>
      <a:lvl7pPr indent="914377"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7pPr>
      <a:lvl8pPr indent="1371566"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8pPr>
      <a:lvl9pPr indent="1828754"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594" indent="-228594">
        <a:lnSpc>
          <a:spcPct val="90000"/>
        </a:lnSpc>
        <a:spcBef>
          <a:spcPts val="933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1pPr>
      <a:lvl2pPr marL="723882" indent="-266693">
        <a:lnSpc>
          <a:spcPct val="90000"/>
        </a:lnSpc>
        <a:spcBef>
          <a:spcPts val="933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2pPr>
      <a:lvl3pPr marL="1234409" indent="-320032">
        <a:lnSpc>
          <a:spcPct val="90000"/>
        </a:lnSpc>
        <a:spcBef>
          <a:spcPts val="933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3pPr>
      <a:lvl4pPr marL="1638259" indent="-266693">
        <a:lnSpc>
          <a:spcPct val="90000"/>
        </a:lnSpc>
        <a:spcBef>
          <a:spcPts val="933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4pPr>
      <a:lvl5pPr marL="2095448" indent="-266693">
        <a:lnSpc>
          <a:spcPct val="90000"/>
        </a:lnSpc>
        <a:spcBef>
          <a:spcPts val="933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5pPr>
      <a:lvl6pPr marL="2628834" indent="-342891">
        <a:lnSpc>
          <a:spcPct val="90000"/>
        </a:lnSpc>
        <a:spcBef>
          <a:spcPts val="933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6pPr>
      <a:lvl7pPr marL="3086023" indent="-342891">
        <a:lnSpc>
          <a:spcPct val="90000"/>
        </a:lnSpc>
        <a:spcBef>
          <a:spcPts val="933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7pPr>
      <a:lvl8pPr marL="3543211" indent="-342891">
        <a:lnSpc>
          <a:spcPct val="90000"/>
        </a:lnSpc>
        <a:spcBef>
          <a:spcPts val="933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8pPr>
      <a:lvl9pPr marL="4000400" indent="-342891">
        <a:lnSpc>
          <a:spcPct val="90000"/>
        </a:lnSpc>
        <a:spcBef>
          <a:spcPts val="933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9pPr>
    </p:bodyStyle>
    <p:otherStyle>
      <a:lvl1pPr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1pPr>
      <a:lvl2pPr indent="457189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2pPr>
      <a:lvl3pPr indent="914377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3pPr>
      <a:lvl4pPr indent="1371566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4pPr>
      <a:lvl5pPr indent="1828754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5pPr>
      <a:lvl6pPr indent="2285943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6pPr>
      <a:lvl7pPr indent="2743131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7pPr>
      <a:lvl8pPr indent="3200320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8pPr>
      <a:lvl9pPr indent="3657509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2.wdp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122948" y="2566737"/>
            <a:ext cx="5085942" cy="166199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5400" dirty="0" smtClean="0">
                <a:solidFill>
                  <a:schemeClr val="bg1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UWA</a:t>
            </a:r>
            <a:r>
              <a:rPr lang="zh-CN" altLang="en-US" sz="5400" dirty="0" smtClean="0">
                <a:solidFill>
                  <a:schemeClr val="bg1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 </a:t>
            </a:r>
            <a:r>
              <a:rPr lang="en-US" altLang="zh-CN" sz="5400" dirty="0" smtClean="0">
                <a:solidFill>
                  <a:schemeClr val="bg1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Day</a:t>
            </a:r>
            <a:r>
              <a:rPr lang="zh-CN" altLang="en-US" sz="5400" dirty="0" smtClean="0">
                <a:solidFill>
                  <a:schemeClr val="bg1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 </a:t>
            </a:r>
            <a:r>
              <a:rPr lang="en-US" altLang="zh-CN" sz="5400" dirty="0" smtClean="0">
                <a:solidFill>
                  <a:schemeClr val="bg1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2018</a:t>
            </a:r>
          </a:p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4800" dirty="0" smtClean="0">
                <a:solidFill>
                  <a:schemeClr val="bg1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参会分享</a:t>
            </a:r>
            <a:endParaRPr kumimoji="0" lang="zh-CN" altLang="en-US" sz="4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  <p:cxnSp>
        <p:nvCxnSpPr>
          <p:cNvPr id="5" name="直线连接符 4"/>
          <p:cNvCxnSpPr/>
          <p:nvPr/>
        </p:nvCxnSpPr>
        <p:spPr>
          <a:xfrm>
            <a:off x="962526" y="2566737"/>
            <a:ext cx="0" cy="166199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73547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148787" y="0"/>
            <a:ext cx="7631634" cy="1391963"/>
            <a:chOff x="148787" y="0"/>
            <a:chExt cx="7631634" cy="1391963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7202424" cy="1140203"/>
              <a:chOff x="522010" y="204749"/>
              <a:chExt cx="7202424" cy="1140203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2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67736"/>
                <a:ext cx="6698067" cy="107721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容易忽视的点 </a:t>
                </a:r>
                <a:r>
                  <a:rPr lang="mr-IN" altLang="zh-CN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–</a:t>
                </a: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 </a:t>
                </a:r>
                <a:r>
                  <a:rPr lang="zh-CN" altLang="en-US" sz="3200" dirty="0" smtClean="0">
                    <a:solidFill>
                      <a:srgbClr val="FF0000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其他</a:t>
                </a:r>
                <a:endParaRPr lang="en-US" altLang="zh-CN" sz="3200" dirty="0" smtClean="0">
                  <a:solidFill>
                    <a:srgbClr val="FF0000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320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10662000" y="5974522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7" name="组 6"/>
          <p:cNvGrpSpPr/>
          <p:nvPr/>
        </p:nvGrpSpPr>
        <p:grpSpPr>
          <a:xfrm>
            <a:off x="1260289" y="1532855"/>
            <a:ext cx="6616385" cy="1125343"/>
            <a:chOff x="1292373" y="1532855"/>
            <a:chExt cx="6616385" cy="1125343"/>
          </a:xfrm>
        </p:grpSpPr>
        <p:sp>
          <p:nvSpPr>
            <p:cNvPr id="2" name="文本框 1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1.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844842" y="1580982"/>
              <a:ext cx="6063916" cy="10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en-US" altLang="zh-CN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Active</a:t>
              </a:r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、</a:t>
              </a:r>
              <a:r>
                <a:rPr lang="en-US" altLang="zh-CN" sz="3200" dirty="0" err="1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DeActive</a:t>
              </a:r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 </a:t>
              </a:r>
              <a:r>
                <a:rPr lang="en-US" altLang="zh-CN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Not</a:t>
              </a:r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 </a:t>
              </a:r>
              <a:r>
                <a:rPr lang="en-US" altLang="zh-CN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Cheap</a:t>
              </a:r>
              <a:endParaRPr lang="zh-CN" altLang="en-US" sz="3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1260289" y="3119931"/>
            <a:ext cx="6616385" cy="1125343"/>
            <a:chOff x="1292373" y="1532855"/>
            <a:chExt cx="6616385" cy="1125343"/>
          </a:xfrm>
        </p:grpSpPr>
        <p:sp>
          <p:nvSpPr>
            <p:cNvPr id="17" name="文本框 16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2</a:t>
              </a: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844842" y="1580982"/>
              <a:ext cx="6063916" cy="10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关注下列函数的</a:t>
              </a:r>
              <a:r>
                <a:rPr lang="en-US" altLang="zh-CN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CPU</a:t>
              </a:r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开销</a:t>
              </a:r>
              <a:endParaRPr lang="zh-CN" altLang="en-US" sz="3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1909011" y="3831738"/>
            <a:ext cx="4053800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en-US" altLang="zh-CN" sz="2400" dirty="0" err="1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ParticleSystem.Stop</a:t>
            </a:r>
            <a:r>
              <a:rPr lang="en-US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/Play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1909011" y="4568641"/>
            <a:ext cx="7340021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en-US" altLang="zh-CN" sz="240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Input.touches</a:t>
            </a:r>
            <a:r>
              <a:rPr lang="en-US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 / </a:t>
            </a:r>
            <a:r>
              <a:rPr lang="en-US" altLang="zh-CN" sz="2400" dirty="0" err="1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Mesh.vertices</a:t>
            </a:r>
            <a:r>
              <a:rPr lang="en-US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 / </a:t>
            </a:r>
            <a:r>
              <a:rPr lang="en-US" altLang="zh-CN" sz="2400" dirty="0" err="1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Physics.Raycast</a:t>
            </a:r>
            <a:endParaRPr lang="en-US" altLang="zh-CN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909011" y="5305544"/>
            <a:ext cx="2366993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en-US" altLang="zh-CN" sz="2400" dirty="0" err="1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Camera.main</a:t>
            </a:r>
            <a:endParaRPr lang="en-US" altLang="zh-CN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9508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148787" y="0"/>
            <a:ext cx="7631634" cy="1391963"/>
            <a:chOff x="148787" y="0"/>
            <a:chExt cx="7631634" cy="1391963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7202424" cy="1140203"/>
              <a:chOff x="522010" y="204749"/>
              <a:chExt cx="7202424" cy="1140203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2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67736"/>
                <a:ext cx="6698067" cy="107721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容易忽视的点 </a:t>
                </a:r>
                <a:r>
                  <a:rPr lang="mr-IN" altLang="zh-CN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–</a:t>
                </a: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 </a:t>
                </a:r>
                <a:r>
                  <a:rPr lang="zh-CN" altLang="en-US" sz="3200" dirty="0" smtClean="0">
                    <a:solidFill>
                      <a:srgbClr val="FF0000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其他</a:t>
                </a:r>
                <a:endParaRPr lang="en-US" altLang="zh-CN" sz="3200" dirty="0" smtClean="0">
                  <a:solidFill>
                    <a:srgbClr val="FF0000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320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10662000" y="5974522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7" name="组 6"/>
          <p:cNvGrpSpPr/>
          <p:nvPr/>
        </p:nvGrpSpPr>
        <p:grpSpPr>
          <a:xfrm>
            <a:off x="1260289" y="1532855"/>
            <a:ext cx="6616385" cy="646329"/>
            <a:chOff x="1292373" y="1532855"/>
            <a:chExt cx="6616385" cy="646329"/>
          </a:xfrm>
        </p:grpSpPr>
        <p:sp>
          <p:nvSpPr>
            <p:cNvPr id="2" name="文本框 1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3</a:t>
              </a: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844842" y="1580982"/>
              <a:ext cx="6063916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zh-CN" altLang="en-US" sz="3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高频函数的优化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1260289" y="3375484"/>
            <a:ext cx="6616385" cy="646329"/>
            <a:chOff x="1292373" y="1532855"/>
            <a:chExt cx="6616385" cy="646329"/>
          </a:xfrm>
        </p:grpSpPr>
        <p:sp>
          <p:nvSpPr>
            <p:cNvPr id="17" name="文本框 16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4.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844842" y="1580982"/>
              <a:ext cx="6063916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zh-CN" altLang="en-US" sz="3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低频逻辑的优化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1828801" y="2221285"/>
            <a:ext cx="10454911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很多每帧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运行的</a:t>
            </a:r>
            <a:r>
              <a:rPr lang="en-US" altLang="zh-CN" sz="2400" dirty="0" err="1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MonoBehavior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，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可以优化到一个</a:t>
            </a:r>
            <a:r>
              <a:rPr lang="en-US" altLang="zh-CN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Update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中使用数组调度</a:t>
            </a:r>
            <a:endParaRPr lang="en-US" altLang="zh-CN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844842" y="4115090"/>
            <a:ext cx="3208569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zh-CN" altLang="en-US" sz="240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轮询式改成事件队列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1844842" y="2855752"/>
            <a:ext cx="1977462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不使用协程</a:t>
            </a:r>
            <a:endParaRPr lang="en-US" altLang="zh-CN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73926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4168201" y="2679030"/>
            <a:ext cx="3637168" cy="959644"/>
            <a:chOff x="148787" y="0"/>
            <a:chExt cx="3637168" cy="959644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3207958" cy="707884"/>
              <a:chOff x="522010" y="204749"/>
              <a:chExt cx="3207958" cy="707884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 smtClean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3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51694"/>
                <a:ext cx="2703601" cy="58477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latinLnBrk="1" hangingPunct="0"/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新视界</a:t>
                </a:r>
                <a:endParaRPr kumimoji="0" lang="zh-CN" altLang="en-US" sz="32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6453568" y="2977735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102837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148787" y="0"/>
            <a:ext cx="7631634" cy="959644"/>
            <a:chOff x="148787" y="0"/>
            <a:chExt cx="7631634" cy="959644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7202424" cy="707884"/>
              <a:chOff x="522010" y="204749"/>
              <a:chExt cx="7202424" cy="707884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 smtClean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3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67736"/>
                <a:ext cx="6698067" cy="58477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新视界</a:t>
                </a:r>
                <a:endParaRPr kumimoji="0" lang="zh-CN" altLang="en-US" sz="320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10662000" y="5974522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7" name="组 6"/>
          <p:cNvGrpSpPr/>
          <p:nvPr/>
        </p:nvGrpSpPr>
        <p:grpSpPr>
          <a:xfrm>
            <a:off x="1260289" y="1532855"/>
            <a:ext cx="6616385" cy="646329"/>
            <a:chOff x="1292373" y="1532855"/>
            <a:chExt cx="6616385" cy="646329"/>
          </a:xfrm>
        </p:grpSpPr>
        <p:sp>
          <p:nvSpPr>
            <p:cNvPr id="2" name="文本框 1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1.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844842" y="1580982"/>
              <a:ext cx="6063916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渲染密度、屏占比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1260289" y="3375484"/>
            <a:ext cx="6616385" cy="646329"/>
            <a:chOff x="1292373" y="1532855"/>
            <a:chExt cx="6616385" cy="646329"/>
          </a:xfrm>
        </p:grpSpPr>
        <p:sp>
          <p:nvSpPr>
            <p:cNvPr id="17" name="文本框 16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2.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844842" y="1580982"/>
              <a:ext cx="6063916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en-US" altLang="zh-CN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GPU</a:t>
              </a:r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 </a:t>
              </a:r>
              <a:r>
                <a:rPr lang="en-US" altLang="zh-CN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Instance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1828801" y="2221285"/>
            <a:ext cx="9242272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通过分析材质实际被渲染的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像素、材质的顶点，得到渲染</a:t>
            </a:r>
            <a:r>
              <a:rPr lang="en-US" altLang="zh-CN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1W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像素</a:t>
            </a:r>
            <a:r>
              <a:rPr lang="en-US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/>
            </a:r>
            <a:br>
              <a:rPr lang="en-US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</a:b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所渲染的顶点数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，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需要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关注渲染像素低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，渲染密度高的材质</a:t>
            </a:r>
            <a:endParaRPr lang="zh-CN" altLang="en-US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844842" y="4115090"/>
            <a:ext cx="4862868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大量物体渲染使用</a:t>
            </a:r>
            <a:r>
              <a:rPr lang="en-US" altLang="zh-CN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GPU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 </a:t>
            </a:r>
            <a:r>
              <a:rPr lang="en-US" altLang="zh-CN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Instance</a:t>
            </a:r>
            <a:endParaRPr lang="zh-CN" altLang="en-US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812758" y="4756450"/>
            <a:ext cx="8038417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对于无需交互的物体，建议使用</a:t>
            </a:r>
            <a:r>
              <a:rPr lang="en-US" altLang="zh-CN" sz="2400" dirty="0" err="1">
                <a:solidFill>
                  <a:srgbClr val="FFC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DrawMeshInstanceAPI</a:t>
            </a:r>
            <a:endParaRPr lang="zh-CN" altLang="en-US" sz="2400" dirty="0">
              <a:solidFill>
                <a:srgbClr val="FFC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03375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148787" y="0"/>
            <a:ext cx="7631634" cy="959644"/>
            <a:chOff x="148787" y="0"/>
            <a:chExt cx="7631634" cy="959644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7202424" cy="707884"/>
              <a:chOff x="522010" y="204749"/>
              <a:chExt cx="7202424" cy="707884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 smtClean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3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67736"/>
                <a:ext cx="6698067" cy="58477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新视界</a:t>
                </a:r>
                <a:endParaRPr kumimoji="0" lang="zh-CN" altLang="en-US" sz="320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10662000" y="5974522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7" name="组 6"/>
          <p:cNvGrpSpPr/>
          <p:nvPr/>
        </p:nvGrpSpPr>
        <p:grpSpPr>
          <a:xfrm>
            <a:off x="1260289" y="1532855"/>
            <a:ext cx="7177858" cy="1125343"/>
            <a:chOff x="1292373" y="1532855"/>
            <a:chExt cx="6616385" cy="1125343"/>
          </a:xfrm>
        </p:grpSpPr>
        <p:sp>
          <p:nvSpPr>
            <p:cNvPr id="2" name="文本框 1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3</a:t>
              </a: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844842" y="1580982"/>
              <a:ext cx="6063916" cy="10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en-US" altLang="zh-CN" sz="3200" dirty="0" err="1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ShaderVariantCollection.wramup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1260289" y="3375484"/>
            <a:ext cx="6616385" cy="646329"/>
            <a:chOff x="1292373" y="1532855"/>
            <a:chExt cx="6616385" cy="646329"/>
          </a:xfrm>
        </p:grpSpPr>
        <p:sp>
          <p:nvSpPr>
            <p:cNvPr id="17" name="文本框 16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4</a:t>
              </a: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844842" y="1580982"/>
              <a:ext cx="6063916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en-US" altLang="zh-CN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UI</a:t>
              </a:r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动态合批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1828801" y="2221285"/>
            <a:ext cx="6039728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优化首次加载</a:t>
            </a:r>
            <a:r>
              <a:rPr lang="en-US" altLang="zh-CN" sz="2400" dirty="0" err="1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Shader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的开销</a:t>
            </a:r>
            <a:endParaRPr lang="en-US" altLang="zh-CN" sz="2400" dirty="0" smtClean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  <a:p>
            <a:pPr marL="342900" indent="-342900" latinLnBrk="1" hangingPunct="0">
              <a:buFont typeface="Wingdings" charset="2"/>
              <a:buChar char="l"/>
            </a:pPr>
            <a:endParaRPr lang="en-US" altLang="zh-CN" sz="2400" dirty="0" smtClean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  <a:p>
            <a:pPr marL="342900" indent="-342900" latinLnBrk="1" hangingPunct="0">
              <a:buFont typeface="Wingdings" charset="2"/>
              <a:buChar char="l"/>
            </a:pPr>
            <a:r>
              <a:rPr lang="en-US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http://</a:t>
            </a:r>
            <a:r>
              <a:rPr lang="en-US" altLang="zh-CN" sz="2400" dirty="0" err="1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www.seven-fire.cn</a:t>
            </a:r>
            <a:r>
              <a:rPr lang="en-US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/archives/174</a:t>
            </a:r>
            <a:endParaRPr lang="zh-CN" altLang="en-US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844842" y="4115090"/>
            <a:ext cx="8684940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适用于需要显示的图片组合不固定，比如</a:t>
            </a:r>
            <a:r>
              <a:rPr lang="en-US" altLang="zh-CN" sz="2400" dirty="0" err="1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Moba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中对局的英雄</a:t>
            </a:r>
            <a:endParaRPr lang="zh-CN" altLang="en-US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812758" y="4756450"/>
            <a:ext cx="10908818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en-US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http://</a:t>
            </a:r>
            <a:r>
              <a:rPr lang="en-US" altLang="zh-CN" sz="2400" dirty="0" err="1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davikingcode.com</a:t>
            </a:r>
            <a:r>
              <a:rPr lang="en-US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/blog/unity-generate-</a:t>
            </a:r>
            <a:r>
              <a:rPr lang="en-US" altLang="zh-CN" sz="2400" dirty="0" err="1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spritesheets</a:t>
            </a:r>
            <a:r>
              <a:rPr lang="en-US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-at-runtime/</a:t>
            </a:r>
          </a:p>
        </p:txBody>
      </p:sp>
    </p:spTree>
    <p:extLst>
      <p:ext uri="{BB962C8B-B14F-4D97-AF65-F5344CB8AC3E}">
        <p14:creationId xmlns:p14="http://schemas.microsoft.com/office/powerpoint/2010/main" val="206517729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148787" y="0"/>
            <a:ext cx="7631634" cy="959644"/>
            <a:chOff x="148787" y="0"/>
            <a:chExt cx="7631634" cy="959644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7202424" cy="707884"/>
              <a:chOff x="522010" y="204749"/>
              <a:chExt cx="7202424" cy="707884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 smtClean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3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67736"/>
                <a:ext cx="6698067" cy="58477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新视界</a:t>
                </a:r>
                <a:endParaRPr kumimoji="0" lang="zh-CN" altLang="en-US" sz="320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10662000" y="5974522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7" name="组 6"/>
          <p:cNvGrpSpPr/>
          <p:nvPr/>
        </p:nvGrpSpPr>
        <p:grpSpPr>
          <a:xfrm>
            <a:off x="1260289" y="1629107"/>
            <a:ext cx="7370363" cy="646329"/>
            <a:chOff x="1292373" y="1532855"/>
            <a:chExt cx="7370363" cy="646329"/>
          </a:xfrm>
        </p:grpSpPr>
        <p:sp>
          <p:nvSpPr>
            <p:cNvPr id="2" name="文本框 1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4.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844841" y="1580982"/>
              <a:ext cx="6817895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en-US" altLang="zh-CN" sz="3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UI Mesh</a:t>
              </a:r>
              <a:r>
                <a:rPr lang="zh-CN" altLang="en-US" sz="3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优化大量动态</a:t>
              </a:r>
              <a:r>
                <a:rPr lang="en-US" altLang="zh-CN" sz="3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UI</a:t>
              </a:r>
              <a:r>
                <a:rPr lang="zh-CN" altLang="en-US" sz="3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元素的问题</a:t>
              </a:r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1260289" y="3199022"/>
            <a:ext cx="6616385" cy="646329"/>
            <a:chOff x="1292373" y="1532855"/>
            <a:chExt cx="6616385" cy="646329"/>
          </a:xfrm>
        </p:grpSpPr>
        <p:sp>
          <p:nvSpPr>
            <p:cNvPr id="17" name="文本框 16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5.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844842" y="1580982"/>
              <a:ext cx="6063916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en-US" altLang="zh-CN" sz="3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UI</a:t>
              </a:r>
              <a:r>
                <a:rPr lang="zh-CN" altLang="en-US" sz="3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、特效混排使用</a:t>
              </a:r>
              <a:r>
                <a:rPr lang="en-US" altLang="zh-CN" sz="3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15692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148787" y="0"/>
            <a:ext cx="7631634" cy="959644"/>
            <a:chOff x="148787" y="0"/>
            <a:chExt cx="7631634" cy="959644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7202424" cy="707884"/>
              <a:chOff x="522010" y="204749"/>
              <a:chExt cx="7202424" cy="707884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 smtClean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3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67736"/>
                <a:ext cx="6698067" cy="58477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新视界</a:t>
                </a:r>
                <a:endParaRPr kumimoji="0" lang="zh-CN" altLang="en-US" sz="320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10662000" y="5974522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7" name="组 6"/>
          <p:cNvGrpSpPr/>
          <p:nvPr/>
        </p:nvGrpSpPr>
        <p:grpSpPr>
          <a:xfrm>
            <a:off x="1260289" y="1532855"/>
            <a:ext cx="6616385" cy="646329"/>
            <a:chOff x="1292373" y="1532855"/>
            <a:chExt cx="6616385" cy="646329"/>
          </a:xfrm>
        </p:grpSpPr>
        <p:sp>
          <p:nvSpPr>
            <p:cNvPr id="2" name="文本框 1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5.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844842" y="1580982"/>
              <a:ext cx="6063916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zh-CN" altLang="en-US" sz="3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小兵动画优化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1260289" y="3375484"/>
            <a:ext cx="6616385" cy="646329"/>
            <a:chOff x="1292373" y="1532855"/>
            <a:chExt cx="6616385" cy="646329"/>
          </a:xfrm>
        </p:grpSpPr>
        <p:sp>
          <p:nvSpPr>
            <p:cNvPr id="17" name="文本框 16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6.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844842" y="1580982"/>
              <a:ext cx="6063916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en-US" altLang="zh-CN" sz="3200" dirty="0" err="1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SetPass</a:t>
              </a:r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含义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1828801" y="2221285"/>
            <a:ext cx="10819242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en-US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Key Frame animation 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（</a:t>
            </a:r>
            <a:r>
              <a:rPr lang="en-US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SIGGRAPH2016 Technical Art of Uncharted 4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）</a:t>
            </a:r>
            <a:endParaRPr lang="zh-CN" altLang="en-US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844842" y="4115090"/>
            <a:ext cx="3568091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渲染中材质切换的次数</a:t>
            </a:r>
            <a:endParaRPr lang="zh-CN" altLang="en-US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844842" y="4762476"/>
            <a:ext cx="6175343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en-US" altLang="zh-CN" sz="2400" dirty="0" err="1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MaterialPropertyBlock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功能减少材质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切换</a:t>
            </a:r>
            <a:endParaRPr lang="zh-CN" altLang="en-US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09052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148787" y="0"/>
            <a:ext cx="7631634" cy="959644"/>
            <a:chOff x="148787" y="0"/>
            <a:chExt cx="7631634" cy="959644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7202424" cy="707884"/>
              <a:chOff x="522010" y="204749"/>
              <a:chExt cx="7202424" cy="707884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 smtClean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3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67736"/>
                <a:ext cx="6698067" cy="58477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新视界</a:t>
                </a:r>
                <a:endParaRPr kumimoji="0" lang="zh-CN" altLang="en-US" sz="320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10662000" y="5974522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7" name="组 6"/>
          <p:cNvGrpSpPr/>
          <p:nvPr/>
        </p:nvGrpSpPr>
        <p:grpSpPr>
          <a:xfrm>
            <a:off x="1260289" y="1532855"/>
            <a:ext cx="6616385" cy="646329"/>
            <a:chOff x="1292373" y="1532855"/>
            <a:chExt cx="6616385" cy="646329"/>
          </a:xfrm>
        </p:grpSpPr>
        <p:sp>
          <p:nvSpPr>
            <p:cNvPr id="2" name="文本框 1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7</a:t>
              </a: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844842" y="1580982"/>
              <a:ext cx="6063916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en-US" altLang="zh-CN" sz="3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Texture2DArray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1260289" y="3375484"/>
            <a:ext cx="6616385" cy="646329"/>
            <a:chOff x="1292373" y="1532855"/>
            <a:chExt cx="6616385" cy="646329"/>
          </a:xfrm>
        </p:grpSpPr>
        <p:sp>
          <p:nvSpPr>
            <p:cNvPr id="17" name="文本框 16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8</a:t>
              </a: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844842" y="1580982"/>
              <a:ext cx="6063916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利用场景视图查看</a:t>
              </a:r>
              <a:r>
                <a:rPr lang="en-US" altLang="zh-CN" sz="3200" dirty="0" err="1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OverDraw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1828801" y="2221285"/>
            <a:ext cx="5978558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场景中存在大量的、多次采用的同种材质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1844842" y="4115090"/>
            <a:ext cx="3516345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粒子系统的</a:t>
            </a:r>
            <a:r>
              <a:rPr lang="en-US" altLang="zh-CN" sz="2400" dirty="0" err="1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OverDraw</a:t>
            </a:r>
            <a:endParaRPr lang="en-US" altLang="zh-CN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844842" y="4762476"/>
            <a:ext cx="5363005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编写脚本使场景视图和游戏视图同步</a:t>
            </a:r>
            <a:endParaRPr lang="zh-CN" altLang="en-US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97122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148787" y="0"/>
            <a:ext cx="7631634" cy="959644"/>
            <a:chOff x="148787" y="0"/>
            <a:chExt cx="7631634" cy="959644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7202424" cy="707884"/>
              <a:chOff x="522010" y="204749"/>
              <a:chExt cx="7202424" cy="707884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 smtClean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3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67736"/>
                <a:ext cx="6698067" cy="58477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新视界</a:t>
                </a:r>
                <a:endParaRPr kumimoji="0" lang="zh-CN" altLang="en-US" sz="320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10662000" y="5974522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7" name="组 6"/>
          <p:cNvGrpSpPr/>
          <p:nvPr/>
        </p:nvGrpSpPr>
        <p:grpSpPr>
          <a:xfrm>
            <a:off x="1260289" y="1532855"/>
            <a:ext cx="6616385" cy="646329"/>
            <a:chOff x="1292373" y="1532855"/>
            <a:chExt cx="6616385" cy="646329"/>
          </a:xfrm>
        </p:grpSpPr>
        <p:sp>
          <p:nvSpPr>
            <p:cNvPr id="2" name="文本框 1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9.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844842" y="1580982"/>
              <a:ext cx="6063916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实时阴影优化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1082354" y="3375484"/>
            <a:ext cx="6794320" cy="646329"/>
            <a:chOff x="1114438" y="1532855"/>
            <a:chExt cx="6794320" cy="646329"/>
          </a:xfrm>
        </p:grpSpPr>
        <p:sp>
          <p:nvSpPr>
            <p:cNvPr id="17" name="文本框 16"/>
            <p:cNvSpPr txBox="1"/>
            <p:nvPr/>
          </p:nvSpPr>
          <p:spPr>
            <a:xfrm>
              <a:off x="1114438" y="1532855"/>
              <a:ext cx="87478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10.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844842" y="1580982"/>
              <a:ext cx="6063916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en-US" altLang="zh-CN" sz="3200" dirty="0" err="1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Shader</a:t>
              </a:r>
              <a:r>
                <a:rPr lang="zh-CN" altLang="en-US" sz="3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计算分析（</a:t>
              </a:r>
              <a:r>
                <a:rPr lang="en-US" altLang="zh-CN" sz="3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ALU</a:t>
              </a:r>
              <a:r>
                <a:rPr lang="zh-CN" altLang="en-US" sz="3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）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1828801" y="2221285"/>
            <a:ext cx="3682096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en-US" altLang="zh-CN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Fast </a:t>
            </a:r>
            <a:r>
              <a:rPr lang="en-US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Shadow </a:t>
            </a:r>
            <a:r>
              <a:rPr lang="en-US" altLang="zh-CN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Received</a:t>
            </a:r>
            <a:endParaRPr lang="zh-CN" altLang="en-US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844842" y="4115090"/>
            <a:ext cx="7620033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精准统计每个</a:t>
            </a:r>
            <a:r>
              <a:rPr lang="en-US" altLang="zh-CN" sz="2400" dirty="0" err="1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Shader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平均每帧的渲染像素数、顶点数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1844842" y="4762476"/>
            <a:ext cx="4003723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zh-CN" altLang="fr-FR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关注</a:t>
            </a:r>
            <a:r>
              <a:rPr lang="fr-FR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Instructions</a:t>
            </a:r>
            <a:r>
              <a:rPr lang="zh-CN" altLang="fr-FR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、</a:t>
            </a:r>
            <a:r>
              <a:rPr lang="fr-FR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Cycles</a:t>
            </a:r>
          </a:p>
        </p:txBody>
      </p:sp>
    </p:spTree>
    <p:extLst>
      <p:ext uri="{BB962C8B-B14F-4D97-AF65-F5344CB8AC3E}">
        <p14:creationId xmlns:p14="http://schemas.microsoft.com/office/powerpoint/2010/main" val="61493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148787" y="0"/>
            <a:ext cx="7631634" cy="959644"/>
            <a:chOff x="148787" y="0"/>
            <a:chExt cx="7631634" cy="959644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7202424" cy="707884"/>
              <a:chOff x="522010" y="204749"/>
              <a:chExt cx="7202424" cy="707884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 smtClean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3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67736"/>
                <a:ext cx="6698067" cy="58477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新视界</a:t>
                </a:r>
                <a:endParaRPr kumimoji="0" lang="zh-CN" altLang="en-US" sz="320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10662000" y="5974522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7" name="组 6"/>
          <p:cNvGrpSpPr/>
          <p:nvPr/>
        </p:nvGrpSpPr>
        <p:grpSpPr>
          <a:xfrm>
            <a:off x="1082355" y="1532855"/>
            <a:ext cx="6794319" cy="646329"/>
            <a:chOff x="1114439" y="1532855"/>
            <a:chExt cx="6794319" cy="646329"/>
          </a:xfrm>
        </p:grpSpPr>
        <p:sp>
          <p:nvSpPr>
            <p:cNvPr id="2" name="文本框 1"/>
            <p:cNvSpPr txBox="1"/>
            <p:nvPr/>
          </p:nvSpPr>
          <p:spPr>
            <a:xfrm>
              <a:off x="1114439" y="1532855"/>
              <a:ext cx="762488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11.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844842" y="1580982"/>
              <a:ext cx="6063916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zh-CN" altLang="tr-TR" sz="3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使用</a:t>
              </a:r>
              <a:r>
                <a:rPr lang="tr-TR" altLang="zh-CN" sz="3200" dirty="0" err="1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mipmap</a:t>
              </a:r>
              <a:endParaRPr lang="tr-TR" altLang="zh-CN" sz="3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1082354" y="3375484"/>
            <a:ext cx="6794320" cy="646329"/>
            <a:chOff x="1114438" y="1532855"/>
            <a:chExt cx="6794320" cy="646329"/>
          </a:xfrm>
        </p:grpSpPr>
        <p:sp>
          <p:nvSpPr>
            <p:cNvPr id="17" name="文本框 16"/>
            <p:cNvSpPr txBox="1"/>
            <p:nvPr/>
          </p:nvSpPr>
          <p:spPr>
            <a:xfrm>
              <a:off x="1114438" y="1532855"/>
              <a:ext cx="87478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12.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844842" y="1580982"/>
              <a:ext cx="6063916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en-US" altLang="zh-CN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Unity</a:t>
              </a:r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 </a:t>
              </a:r>
              <a:r>
                <a:rPr lang="en-US" altLang="zh-CN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2017</a:t>
              </a:r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的进步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1828801" y="2221285"/>
            <a:ext cx="2285239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优化带宽压力</a:t>
            </a:r>
            <a:endParaRPr lang="zh-CN" altLang="en-US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844842" y="4115090"/>
            <a:ext cx="2298512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加载效率提升</a:t>
            </a:r>
            <a:endParaRPr lang="zh-CN" altLang="en-US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844842" y="4762476"/>
            <a:ext cx="1901609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en-US" altLang="zh-CN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UI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 </a:t>
            </a:r>
            <a:r>
              <a:rPr lang="en-US" altLang="zh-CN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Profiler</a:t>
            </a:r>
            <a:endParaRPr lang="fr-FR" altLang="zh-CN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0680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061600" y="834189"/>
            <a:ext cx="4033579" cy="81814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74403" y="920098"/>
            <a:ext cx="2631488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3600" b="0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ea typeface="Microsoft YaHei" charset="-122"/>
                <a:cs typeface="Microsoft YaHei" charset="-122"/>
                <a:sym typeface="Calibri"/>
              </a:rPr>
              <a:t>CONTENTS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ea typeface="Microsoft YaHei" charset="-122"/>
              <a:cs typeface="Microsoft YaHei" charset="-122"/>
              <a:sym typeface="Calibri"/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4988590" y="2788100"/>
            <a:ext cx="2245894" cy="2770489"/>
            <a:chOff x="1636295" y="2635700"/>
            <a:chExt cx="2245894" cy="2770489"/>
          </a:xfrm>
        </p:grpSpPr>
        <p:grpSp>
          <p:nvGrpSpPr>
            <p:cNvPr id="11" name="组 10"/>
            <p:cNvGrpSpPr/>
            <p:nvPr/>
          </p:nvGrpSpPr>
          <p:grpSpPr>
            <a:xfrm>
              <a:off x="1636295" y="2635700"/>
              <a:ext cx="2245894" cy="2770489"/>
              <a:chOff x="1636295" y="2582779"/>
              <a:chExt cx="1572127" cy="1748589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1636295" y="2582779"/>
                <a:ext cx="1572127" cy="465221"/>
              </a:xfrm>
              <a:prstGeom prst="rect">
                <a:avLst/>
              </a:prstGeom>
              <a:noFill/>
              <a:ln w="38100">
                <a:solidFill>
                  <a:srgbClr val="0070C0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1636295" y="3048000"/>
                <a:ext cx="1572126" cy="1283368"/>
              </a:xfrm>
              <a:prstGeom prst="rect">
                <a:avLst/>
              </a:prstGeom>
              <a:solidFill>
                <a:srgbClr val="00B0F0"/>
              </a:solidFill>
              <a:ln w="38100">
                <a:solidFill>
                  <a:srgbClr val="0070C0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2304097" y="2595404"/>
                <a:ext cx="477605" cy="44678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2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1925052" y="4147228"/>
              <a:ext cx="1957136" cy="10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容易忽视的点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7494" y="3466338"/>
              <a:ext cx="780717" cy="779289"/>
            </a:xfrm>
            <a:prstGeom prst="rect">
              <a:avLst/>
            </a:prstGeom>
          </p:spPr>
        </p:pic>
      </p:grpSp>
      <p:grpSp>
        <p:nvGrpSpPr>
          <p:cNvPr id="20" name="组 19"/>
          <p:cNvGrpSpPr/>
          <p:nvPr/>
        </p:nvGrpSpPr>
        <p:grpSpPr>
          <a:xfrm>
            <a:off x="1788695" y="2788100"/>
            <a:ext cx="2245894" cy="2770489"/>
            <a:chOff x="1636295" y="2635700"/>
            <a:chExt cx="2245894" cy="2770489"/>
          </a:xfrm>
        </p:grpSpPr>
        <p:grpSp>
          <p:nvGrpSpPr>
            <p:cNvPr id="21" name="组 20"/>
            <p:cNvGrpSpPr/>
            <p:nvPr/>
          </p:nvGrpSpPr>
          <p:grpSpPr>
            <a:xfrm>
              <a:off x="1636295" y="2635700"/>
              <a:ext cx="2245894" cy="2770489"/>
              <a:chOff x="1636295" y="2582779"/>
              <a:chExt cx="1572127" cy="1748589"/>
            </a:xfrm>
          </p:grpSpPr>
          <p:sp>
            <p:nvSpPr>
              <p:cNvPr id="24" name="矩形 23"/>
              <p:cNvSpPr/>
              <p:nvPr/>
            </p:nvSpPr>
            <p:spPr>
              <a:xfrm>
                <a:off x="1636295" y="2582779"/>
                <a:ext cx="1572127" cy="465221"/>
              </a:xfrm>
              <a:prstGeom prst="rect">
                <a:avLst/>
              </a:prstGeom>
              <a:noFill/>
              <a:ln w="38100">
                <a:solidFill>
                  <a:srgbClr val="0070C0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1636295" y="3048000"/>
                <a:ext cx="1572126" cy="1283368"/>
              </a:xfrm>
              <a:prstGeom prst="rect">
                <a:avLst/>
              </a:prstGeom>
              <a:solidFill>
                <a:srgbClr val="00B0F0"/>
              </a:solidFill>
              <a:ln w="38100">
                <a:solidFill>
                  <a:srgbClr val="0070C0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>
                <a:off x="2304097" y="2595404"/>
                <a:ext cx="477605" cy="44678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smtClean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1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2" name="文本框 21"/>
            <p:cNvSpPr txBox="1"/>
            <p:nvPr/>
          </p:nvSpPr>
          <p:spPr>
            <a:xfrm>
              <a:off x="1925052" y="4147228"/>
              <a:ext cx="1957136" cy="10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320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性能指标数据</a:t>
              </a: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100000"/>
                      </a14:imgEffect>
                      <a14:imgEffect>
                        <a14:brightnessContrast bright="44000" contras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7494" y="3465624"/>
              <a:ext cx="780717" cy="780717"/>
            </a:xfrm>
            <a:prstGeom prst="rect">
              <a:avLst/>
            </a:prstGeom>
          </p:spPr>
        </p:pic>
      </p:grpSp>
      <p:grpSp>
        <p:nvGrpSpPr>
          <p:cNvPr id="27" name="组 26"/>
          <p:cNvGrpSpPr/>
          <p:nvPr/>
        </p:nvGrpSpPr>
        <p:grpSpPr>
          <a:xfrm>
            <a:off x="8188484" y="2788100"/>
            <a:ext cx="2245894" cy="2770489"/>
            <a:chOff x="1636295" y="2635700"/>
            <a:chExt cx="2245894" cy="2770489"/>
          </a:xfrm>
        </p:grpSpPr>
        <p:grpSp>
          <p:nvGrpSpPr>
            <p:cNvPr id="28" name="组 27"/>
            <p:cNvGrpSpPr/>
            <p:nvPr/>
          </p:nvGrpSpPr>
          <p:grpSpPr>
            <a:xfrm>
              <a:off x="1636295" y="2635700"/>
              <a:ext cx="2245894" cy="2770489"/>
              <a:chOff x="1636295" y="2582779"/>
              <a:chExt cx="1572127" cy="1748589"/>
            </a:xfrm>
          </p:grpSpPr>
          <p:sp>
            <p:nvSpPr>
              <p:cNvPr id="31" name="矩形 30"/>
              <p:cNvSpPr/>
              <p:nvPr/>
            </p:nvSpPr>
            <p:spPr>
              <a:xfrm>
                <a:off x="1636295" y="2582779"/>
                <a:ext cx="1572127" cy="465221"/>
              </a:xfrm>
              <a:prstGeom prst="rect">
                <a:avLst/>
              </a:prstGeom>
              <a:noFill/>
              <a:ln w="38100">
                <a:solidFill>
                  <a:srgbClr val="0070C0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1636295" y="3048000"/>
                <a:ext cx="1572126" cy="1283368"/>
              </a:xfrm>
              <a:prstGeom prst="rect">
                <a:avLst/>
              </a:prstGeom>
              <a:solidFill>
                <a:srgbClr val="00B0F0"/>
              </a:solidFill>
              <a:ln w="38100">
                <a:solidFill>
                  <a:srgbClr val="0070C0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2304097" y="2595404"/>
                <a:ext cx="477605" cy="44678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 smtClean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3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9" name="文本框 28"/>
            <p:cNvSpPr txBox="1"/>
            <p:nvPr/>
          </p:nvSpPr>
          <p:spPr>
            <a:xfrm>
              <a:off x="1925052" y="4184550"/>
              <a:ext cx="1957136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320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新视界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7494" y="3465624"/>
              <a:ext cx="780717" cy="7807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18746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148787" y="0"/>
            <a:ext cx="7631634" cy="959644"/>
            <a:chOff x="148787" y="0"/>
            <a:chExt cx="7631634" cy="959644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7202424" cy="707884"/>
              <a:chOff x="522010" y="204749"/>
              <a:chExt cx="7202424" cy="707884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 smtClean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3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67736"/>
                <a:ext cx="6698067" cy="58477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新视界</a:t>
                </a:r>
                <a:endParaRPr kumimoji="0" lang="zh-CN" altLang="en-US" sz="320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10662000" y="5974522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7" name="组 6"/>
          <p:cNvGrpSpPr/>
          <p:nvPr/>
        </p:nvGrpSpPr>
        <p:grpSpPr>
          <a:xfrm>
            <a:off x="1082355" y="1532855"/>
            <a:ext cx="6794319" cy="646329"/>
            <a:chOff x="1114439" y="1532855"/>
            <a:chExt cx="6794319" cy="646329"/>
          </a:xfrm>
        </p:grpSpPr>
        <p:sp>
          <p:nvSpPr>
            <p:cNvPr id="2" name="文本框 1"/>
            <p:cNvSpPr txBox="1"/>
            <p:nvPr/>
          </p:nvSpPr>
          <p:spPr>
            <a:xfrm>
              <a:off x="1114439" y="1532855"/>
              <a:ext cx="762488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13.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844842" y="1580982"/>
              <a:ext cx="6063916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en-US" altLang="zh-CN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Unreal</a:t>
              </a:r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和</a:t>
              </a:r>
              <a:r>
                <a:rPr lang="en-US" altLang="zh-CN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Unity</a:t>
              </a:r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在大地图上的比较</a:t>
              </a:r>
              <a:endParaRPr lang="en-US" altLang="zh-CN" sz="32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1828801" y="2221285"/>
            <a:ext cx="4166075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帧频上</a:t>
            </a:r>
            <a:r>
              <a:rPr lang="en-US" altLang="zh-CN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Unreal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站住绝对优势</a:t>
            </a:r>
            <a:endParaRPr lang="zh-CN" altLang="en-US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844842" y="2948519"/>
            <a:ext cx="4603181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能耗和内存占用</a:t>
            </a:r>
            <a:r>
              <a:rPr lang="en-US" altLang="zh-CN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Unity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占有优势</a:t>
            </a:r>
            <a:endParaRPr lang="zh-CN" altLang="en-US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8049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148787" y="0"/>
            <a:ext cx="7631634" cy="959644"/>
            <a:chOff x="148787" y="0"/>
            <a:chExt cx="7631634" cy="959644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7202424" cy="707884"/>
              <a:chOff x="522010" y="204749"/>
              <a:chExt cx="7202424" cy="707884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 smtClean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3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67736"/>
                <a:ext cx="6698067" cy="58477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新视界</a:t>
                </a:r>
                <a:endParaRPr kumimoji="0" lang="zh-CN" altLang="en-US" sz="320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10662000" y="5974522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7" name="组 6"/>
          <p:cNvGrpSpPr/>
          <p:nvPr/>
        </p:nvGrpSpPr>
        <p:grpSpPr>
          <a:xfrm>
            <a:off x="1082355" y="1532855"/>
            <a:ext cx="6794319" cy="646329"/>
            <a:chOff x="1114439" y="1532855"/>
            <a:chExt cx="6794319" cy="646329"/>
          </a:xfrm>
        </p:grpSpPr>
        <p:sp>
          <p:nvSpPr>
            <p:cNvPr id="2" name="文本框 1"/>
            <p:cNvSpPr txBox="1"/>
            <p:nvPr/>
          </p:nvSpPr>
          <p:spPr>
            <a:xfrm>
              <a:off x="1114439" y="1532855"/>
              <a:ext cx="762488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13.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844842" y="1580982"/>
              <a:ext cx="6063916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高品质工具开发</a:t>
              </a:r>
              <a:endParaRPr lang="en-US" altLang="zh-CN" sz="32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1828801" y="2221285"/>
            <a:ext cx="6522361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好马配好鞍，好的项目需要先进工具的支持</a:t>
            </a:r>
            <a:endParaRPr lang="zh-CN" altLang="en-US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21078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148787" y="0"/>
            <a:ext cx="7631634" cy="959644"/>
            <a:chOff x="148787" y="0"/>
            <a:chExt cx="7631634" cy="959644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7202424" cy="707884"/>
              <a:chOff x="522010" y="204749"/>
              <a:chExt cx="7202424" cy="707884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 smtClean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3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67736"/>
                <a:ext cx="6698067" cy="58477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新视界</a:t>
                </a:r>
                <a:endParaRPr kumimoji="0" lang="zh-CN" altLang="en-US" sz="320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10662000" y="5974522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59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642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148787" y="0"/>
            <a:ext cx="7631634" cy="959644"/>
            <a:chOff x="148787" y="0"/>
            <a:chExt cx="7631634" cy="959644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7202424" cy="707884"/>
              <a:chOff x="522010" y="204749"/>
              <a:chExt cx="7202424" cy="707884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 smtClean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3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67736"/>
                <a:ext cx="6698067" cy="58477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新视界</a:t>
                </a:r>
                <a:endParaRPr kumimoji="0" lang="zh-CN" altLang="en-US" sz="320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10662000" y="5974522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59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662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148787" y="0"/>
            <a:ext cx="7631634" cy="959644"/>
            <a:chOff x="148787" y="0"/>
            <a:chExt cx="7631634" cy="959644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7202424" cy="707884"/>
              <a:chOff x="522010" y="204749"/>
              <a:chExt cx="7202424" cy="707884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 smtClean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3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67736"/>
                <a:ext cx="6698067" cy="58477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新视界</a:t>
                </a:r>
                <a:endParaRPr kumimoji="0" lang="zh-CN" altLang="en-US" sz="320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10662000" y="5974522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59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95312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148787" y="0"/>
            <a:ext cx="7631634" cy="959644"/>
            <a:chOff x="148787" y="0"/>
            <a:chExt cx="7631634" cy="959644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7202424" cy="707884"/>
              <a:chOff x="522010" y="204749"/>
              <a:chExt cx="7202424" cy="707884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 smtClean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3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67736"/>
                <a:ext cx="6698067" cy="58477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新视界</a:t>
                </a:r>
                <a:endParaRPr kumimoji="0" lang="zh-CN" altLang="en-US" sz="320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10662000" y="5974522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59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815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148787" y="0"/>
            <a:ext cx="7631634" cy="959644"/>
            <a:chOff x="148787" y="0"/>
            <a:chExt cx="7631634" cy="959644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7202424" cy="707884"/>
              <a:chOff x="522010" y="204749"/>
              <a:chExt cx="7202424" cy="707884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 smtClean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3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67736"/>
                <a:ext cx="6698067" cy="58477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新视界</a:t>
                </a:r>
                <a:endParaRPr kumimoji="0" lang="zh-CN" altLang="en-US" sz="320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10662000" y="5974522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59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554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154905" y="2566737"/>
            <a:ext cx="4459706" cy="101566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60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ea typeface="Calibri"/>
                <a:cs typeface="Calibri"/>
                <a:sym typeface="Calibri"/>
              </a:rPr>
              <a:t>THANKS</a:t>
            </a:r>
            <a:r>
              <a:rPr kumimoji="0" lang="zh-CN" altLang="en-US" sz="60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ea typeface="Calibri"/>
                <a:cs typeface="Calibri"/>
                <a:sym typeface="Calibri"/>
              </a:rPr>
              <a:t>！</a:t>
            </a:r>
            <a:endParaRPr kumimoji="0" lang="zh-CN" altLang="en-US" sz="6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976690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4168201" y="2679030"/>
            <a:ext cx="3637168" cy="959645"/>
            <a:chOff x="148787" y="0"/>
            <a:chExt cx="3637168" cy="959645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3207958" cy="707885"/>
              <a:chOff x="522010" y="204749"/>
              <a:chExt cx="3207958" cy="707885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 smtClean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1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51694"/>
                <a:ext cx="2703601" cy="58477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性能指标数据</a:t>
                </a:r>
                <a:endParaRPr kumimoji="0" lang="zh-CN" altLang="en-US" sz="32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6453568" y="2977735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263921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148787" y="0"/>
            <a:ext cx="3637168" cy="959645"/>
            <a:chOff x="148787" y="0"/>
            <a:chExt cx="3637168" cy="959645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3207958" cy="707885"/>
              <a:chOff x="522010" y="204749"/>
              <a:chExt cx="3207958" cy="707885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 smtClean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1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51694"/>
                <a:ext cx="2703601" cy="58477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性能指标数据</a:t>
                </a:r>
                <a:endParaRPr kumimoji="0" lang="zh-CN" altLang="en-US" sz="32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10662000" y="5974522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0" name="组 49"/>
          <p:cNvGrpSpPr/>
          <p:nvPr/>
        </p:nvGrpSpPr>
        <p:grpSpPr>
          <a:xfrm>
            <a:off x="2303523" y="1231641"/>
            <a:ext cx="7253654" cy="933061"/>
            <a:chOff x="2303523" y="1231641"/>
            <a:chExt cx="7253654" cy="933061"/>
          </a:xfrm>
        </p:grpSpPr>
        <p:grpSp>
          <p:nvGrpSpPr>
            <p:cNvPr id="43" name="组 42"/>
            <p:cNvGrpSpPr/>
            <p:nvPr/>
          </p:nvGrpSpPr>
          <p:grpSpPr>
            <a:xfrm>
              <a:off x="2303523" y="1231641"/>
              <a:ext cx="7253654" cy="933061"/>
              <a:chOff x="2045073" y="2444620"/>
              <a:chExt cx="5548550" cy="933062"/>
            </a:xfrm>
          </p:grpSpPr>
          <p:sp>
            <p:nvSpPr>
              <p:cNvPr id="40" name="椭圆 39"/>
              <p:cNvSpPr/>
              <p:nvPr/>
            </p:nvSpPr>
            <p:spPr>
              <a:xfrm>
                <a:off x="2045073" y="2444620"/>
                <a:ext cx="713223" cy="933062"/>
              </a:xfrm>
              <a:prstGeom prst="ellipse">
                <a:avLst/>
              </a:prstGeom>
              <a:solidFill>
                <a:srgbClr val="FF0000"/>
              </a:solidFill>
              <a:ln w="12700" cap="flat">
                <a:noFill/>
                <a:prstDash val="solid"/>
                <a:miter lim="8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6880400" y="2444620"/>
                <a:ext cx="713223" cy="933062"/>
              </a:xfrm>
              <a:prstGeom prst="ellipse">
                <a:avLst/>
              </a:prstGeom>
              <a:solidFill>
                <a:srgbClr val="FF0000"/>
              </a:solidFill>
              <a:ln w="12700" cap="flat">
                <a:noFill/>
                <a:prstDash val="solid"/>
                <a:miter lim="8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" name="矩形 41"/>
              <p:cNvSpPr/>
              <p:nvPr/>
            </p:nvSpPr>
            <p:spPr>
              <a:xfrm>
                <a:off x="2388638" y="2444620"/>
                <a:ext cx="4870578" cy="933062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prstDash val="solid"/>
                <a:miter lim="8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4" name="文本框 43"/>
            <p:cNvSpPr txBox="1"/>
            <p:nvPr/>
          </p:nvSpPr>
          <p:spPr>
            <a:xfrm>
              <a:off x="3149713" y="1387123"/>
              <a:ext cx="2311094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3200" b="0" i="0" u="none" strike="noStrike" cap="none" spc="0" normalizeH="0" baseline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rPr>
                <a:t>Draw</a:t>
              </a:r>
              <a:r>
                <a:rPr kumimoji="0" lang="zh-CN" altLang="en-US" sz="3200" b="0" i="0" u="none" strike="noStrike" cap="none" spc="0" normalizeH="0" baseline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rPr>
                <a:t> </a:t>
              </a:r>
              <a:r>
                <a:rPr kumimoji="0" lang="en-US" altLang="zh-CN" sz="3200" b="0" i="0" u="none" strike="noStrike" cap="none" spc="0" normalizeH="0" baseline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rPr>
                <a:t>Call</a:t>
              </a:r>
              <a:r>
                <a:rPr kumimoji="0" lang="zh-CN" altLang="en-US" sz="3200" b="0" i="0" u="none" strike="noStrike" cap="none" spc="0" normalizeH="0" baseline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rPr>
                <a:t>：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6398978" y="1387122"/>
              <a:ext cx="2488875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【0</a:t>
              </a:r>
              <a:r>
                <a:rPr lang="zh-CN" altLang="en-US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 </a:t>
              </a:r>
              <a:r>
                <a:rPr lang="en-US" altLang="zh-CN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-</a:t>
              </a:r>
              <a:r>
                <a:rPr lang="zh-CN" altLang="en-US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 </a:t>
              </a:r>
              <a:r>
                <a:rPr lang="en-US" altLang="zh-CN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200】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uFillTx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" name="组 50"/>
          <p:cNvGrpSpPr/>
          <p:nvPr/>
        </p:nvGrpSpPr>
        <p:grpSpPr>
          <a:xfrm>
            <a:off x="2303523" y="2581110"/>
            <a:ext cx="7253654" cy="933061"/>
            <a:chOff x="2303523" y="1231641"/>
            <a:chExt cx="7253654" cy="933061"/>
          </a:xfrm>
        </p:grpSpPr>
        <p:grpSp>
          <p:nvGrpSpPr>
            <p:cNvPr id="52" name="组 51"/>
            <p:cNvGrpSpPr/>
            <p:nvPr/>
          </p:nvGrpSpPr>
          <p:grpSpPr>
            <a:xfrm>
              <a:off x="2303523" y="1231641"/>
              <a:ext cx="7253654" cy="933061"/>
              <a:chOff x="2045073" y="2444620"/>
              <a:chExt cx="5548550" cy="933062"/>
            </a:xfrm>
          </p:grpSpPr>
          <p:sp>
            <p:nvSpPr>
              <p:cNvPr id="55" name="椭圆 54"/>
              <p:cNvSpPr/>
              <p:nvPr/>
            </p:nvSpPr>
            <p:spPr>
              <a:xfrm>
                <a:off x="2045073" y="2444620"/>
                <a:ext cx="713223" cy="933062"/>
              </a:xfrm>
              <a:prstGeom prst="ellipse">
                <a:avLst/>
              </a:prstGeom>
              <a:solidFill>
                <a:srgbClr val="FF0000"/>
              </a:solidFill>
              <a:ln w="12700" cap="flat">
                <a:noFill/>
                <a:prstDash val="solid"/>
                <a:miter lim="8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6880400" y="2444620"/>
                <a:ext cx="713223" cy="933062"/>
              </a:xfrm>
              <a:prstGeom prst="ellipse">
                <a:avLst/>
              </a:prstGeom>
              <a:solidFill>
                <a:srgbClr val="FF0000"/>
              </a:solidFill>
              <a:ln w="12700" cap="flat">
                <a:noFill/>
                <a:prstDash val="solid"/>
                <a:miter lim="8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388638" y="2444620"/>
                <a:ext cx="4870578" cy="933062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prstDash val="solid"/>
                <a:miter lim="8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3" name="文本框 52"/>
            <p:cNvSpPr txBox="1"/>
            <p:nvPr/>
          </p:nvSpPr>
          <p:spPr>
            <a:xfrm>
              <a:off x="3149712" y="1387123"/>
              <a:ext cx="3512345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3200" b="0" i="0" u="none" strike="noStrike" cap="none" spc="0" normalizeH="0" baseline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rPr>
                <a:t>UI</a:t>
              </a:r>
              <a:r>
                <a:rPr kumimoji="0" lang="zh-CN" altLang="en-US" sz="3200" b="0" i="0" u="none" strike="noStrike" cap="none" spc="0" normalizeH="0" baseline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rPr>
                <a:t> </a:t>
              </a:r>
              <a:r>
                <a:rPr kumimoji="0" lang="en-US" altLang="zh-CN" sz="3200" b="0" i="0" u="none" strike="noStrike" cap="none" spc="0" normalizeH="0" baseline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rPr>
                <a:t>Draw</a:t>
              </a:r>
              <a:r>
                <a:rPr kumimoji="0" lang="zh-CN" altLang="en-US" sz="3200" b="0" i="0" u="none" strike="noStrike" cap="none" spc="0" normalizeH="0" baseline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rPr>
                <a:t> </a:t>
              </a:r>
              <a:r>
                <a:rPr kumimoji="0" lang="en-US" altLang="zh-CN" sz="3200" b="0" i="0" u="none" strike="noStrike" cap="none" spc="0" normalizeH="0" baseline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rPr>
                <a:t>Call</a:t>
              </a:r>
              <a:r>
                <a:rPr kumimoji="0" lang="zh-CN" altLang="en-US" sz="3200" b="0" i="0" u="none" strike="noStrike" cap="none" spc="0" normalizeH="0" baseline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rPr>
                <a:t>：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6398978" y="1383946"/>
              <a:ext cx="2488875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【0</a:t>
              </a:r>
              <a:r>
                <a:rPr lang="zh-CN" altLang="en-US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 </a:t>
              </a:r>
              <a:r>
                <a:rPr lang="en-US" altLang="zh-CN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-</a:t>
              </a:r>
              <a:r>
                <a:rPr lang="zh-CN" altLang="en-US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 </a:t>
              </a:r>
              <a:r>
                <a:rPr lang="en-US" altLang="zh-CN" sz="3200" dirty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4</a:t>
              </a:r>
              <a:r>
                <a:rPr lang="en-US" altLang="zh-CN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0】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uFillTx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" name="组 57"/>
          <p:cNvGrpSpPr/>
          <p:nvPr/>
        </p:nvGrpSpPr>
        <p:grpSpPr>
          <a:xfrm>
            <a:off x="2303523" y="3930579"/>
            <a:ext cx="7253654" cy="933061"/>
            <a:chOff x="2303523" y="1231641"/>
            <a:chExt cx="7253654" cy="933061"/>
          </a:xfrm>
        </p:grpSpPr>
        <p:grpSp>
          <p:nvGrpSpPr>
            <p:cNvPr id="59" name="组 58"/>
            <p:cNvGrpSpPr/>
            <p:nvPr/>
          </p:nvGrpSpPr>
          <p:grpSpPr>
            <a:xfrm>
              <a:off x="2303523" y="1231641"/>
              <a:ext cx="7253654" cy="933061"/>
              <a:chOff x="2045073" y="2444620"/>
              <a:chExt cx="5548550" cy="933062"/>
            </a:xfrm>
          </p:grpSpPr>
          <p:sp>
            <p:nvSpPr>
              <p:cNvPr id="62" name="椭圆 61"/>
              <p:cNvSpPr/>
              <p:nvPr/>
            </p:nvSpPr>
            <p:spPr>
              <a:xfrm>
                <a:off x="2045073" y="2444620"/>
                <a:ext cx="713223" cy="933062"/>
              </a:xfrm>
              <a:prstGeom prst="ellipse">
                <a:avLst/>
              </a:prstGeom>
              <a:solidFill>
                <a:srgbClr val="FF0000"/>
              </a:solidFill>
              <a:ln w="12700" cap="flat">
                <a:noFill/>
                <a:prstDash val="solid"/>
                <a:miter lim="8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" name="椭圆 62"/>
              <p:cNvSpPr/>
              <p:nvPr/>
            </p:nvSpPr>
            <p:spPr>
              <a:xfrm>
                <a:off x="6880400" y="2444620"/>
                <a:ext cx="713223" cy="933062"/>
              </a:xfrm>
              <a:prstGeom prst="ellipse">
                <a:avLst/>
              </a:prstGeom>
              <a:solidFill>
                <a:srgbClr val="FF0000"/>
              </a:solidFill>
              <a:ln w="12700" cap="flat">
                <a:noFill/>
                <a:prstDash val="solid"/>
                <a:miter lim="8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" name="矩形 63"/>
              <p:cNvSpPr/>
              <p:nvPr/>
            </p:nvSpPr>
            <p:spPr>
              <a:xfrm>
                <a:off x="2388638" y="2444620"/>
                <a:ext cx="4870578" cy="933062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prstDash val="solid"/>
                <a:miter lim="8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0" name="文本框 59"/>
            <p:cNvSpPr txBox="1"/>
            <p:nvPr/>
          </p:nvSpPr>
          <p:spPr>
            <a:xfrm>
              <a:off x="3149712" y="1387123"/>
              <a:ext cx="3512345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ea typeface="Calibri"/>
                  <a:cs typeface="Calibri"/>
                  <a:sym typeface="Calibri"/>
                </a:rPr>
                <a:t>Triangle</a:t>
              </a:r>
              <a:r>
                <a:rPr kumimoji="0" lang="zh-CN" altLang="en-US" sz="3200" b="0" i="0" u="none" strike="noStrike" cap="none" spc="0" normalizeH="0" baseline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rPr>
                <a:t>：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6398978" y="1383946"/>
              <a:ext cx="2488875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【0</a:t>
              </a:r>
              <a:r>
                <a:rPr lang="zh-CN" altLang="en-US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 </a:t>
              </a:r>
              <a:r>
                <a:rPr lang="en-US" altLang="zh-CN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-</a:t>
              </a:r>
              <a:r>
                <a:rPr lang="zh-CN" altLang="en-US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 </a:t>
              </a:r>
              <a:r>
                <a:rPr lang="en-US" altLang="zh-CN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200K</a:t>
              </a:r>
              <a:r>
                <a:rPr lang="en-US" altLang="zh-CN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】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uFillTx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5" name="组 64"/>
          <p:cNvGrpSpPr/>
          <p:nvPr/>
        </p:nvGrpSpPr>
        <p:grpSpPr>
          <a:xfrm>
            <a:off x="2303523" y="5280048"/>
            <a:ext cx="7253654" cy="933061"/>
            <a:chOff x="2303523" y="1231641"/>
            <a:chExt cx="7253654" cy="933061"/>
          </a:xfrm>
        </p:grpSpPr>
        <p:grpSp>
          <p:nvGrpSpPr>
            <p:cNvPr id="66" name="组 65"/>
            <p:cNvGrpSpPr/>
            <p:nvPr/>
          </p:nvGrpSpPr>
          <p:grpSpPr>
            <a:xfrm>
              <a:off x="2303523" y="1231641"/>
              <a:ext cx="7253654" cy="933061"/>
              <a:chOff x="2045073" y="2444620"/>
              <a:chExt cx="5548550" cy="933062"/>
            </a:xfrm>
          </p:grpSpPr>
          <p:sp>
            <p:nvSpPr>
              <p:cNvPr id="69" name="椭圆 68"/>
              <p:cNvSpPr/>
              <p:nvPr/>
            </p:nvSpPr>
            <p:spPr>
              <a:xfrm>
                <a:off x="2045073" y="2444620"/>
                <a:ext cx="713223" cy="933062"/>
              </a:xfrm>
              <a:prstGeom prst="ellipse">
                <a:avLst/>
              </a:prstGeom>
              <a:solidFill>
                <a:srgbClr val="FF0000"/>
              </a:solidFill>
              <a:ln w="12700" cap="flat">
                <a:noFill/>
                <a:prstDash val="solid"/>
                <a:miter lim="8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" name="椭圆 69"/>
              <p:cNvSpPr/>
              <p:nvPr/>
            </p:nvSpPr>
            <p:spPr>
              <a:xfrm>
                <a:off x="6880400" y="2444620"/>
                <a:ext cx="713223" cy="933062"/>
              </a:xfrm>
              <a:prstGeom prst="ellipse">
                <a:avLst/>
              </a:prstGeom>
              <a:solidFill>
                <a:srgbClr val="FF0000"/>
              </a:solidFill>
              <a:ln w="12700" cap="flat">
                <a:noFill/>
                <a:prstDash val="solid"/>
                <a:miter lim="8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2388638" y="2444620"/>
                <a:ext cx="4870578" cy="933062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prstDash val="solid"/>
                <a:miter lim="8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7" name="文本框 66"/>
            <p:cNvSpPr txBox="1"/>
            <p:nvPr/>
          </p:nvSpPr>
          <p:spPr>
            <a:xfrm>
              <a:off x="3149712" y="1387123"/>
              <a:ext cx="3512345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3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内存占用</a:t>
              </a:r>
              <a:r>
                <a:rPr kumimoji="0" lang="zh-CN" altLang="en-US" sz="3200" b="0" i="0" u="none" strike="noStrike" cap="none" spc="0" normalizeH="0" baseline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：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6398978" y="1383946"/>
              <a:ext cx="2715041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【0</a:t>
              </a:r>
              <a:r>
                <a:rPr lang="zh-CN" altLang="en-US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 </a:t>
              </a:r>
              <a:r>
                <a:rPr lang="en-US" altLang="zh-CN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-</a:t>
              </a:r>
              <a:r>
                <a:rPr lang="zh-CN" altLang="en-US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 </a:t>
              </a:r>
              <a:r>
                <a:rPr lang="en-US" altLang="zh-CN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300M】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uFillTx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64745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148787" y="0"/>
            <a:ext cx="3637168" cy="959645"/>
            <a:chOff x="148787" y="0"/>
            <a:chExt cx="3637168" cy="959645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3207958" cy="707885"/>
              <a:chOff x="522010" y="204749"/>
              <a:chExt cx="3207958" cy="707885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 smtClean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1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51694"/>
                <a:ext cx="2703601" cy="58477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性能指标数据</a:t>
                </a:r>
                <a:endParaRPr kumimoji="0" lang="zh-CN" altLang="en-US" sz="32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10662000" y="5974522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0" name="组 49"/>
          <p:cNvGrpSpPr/>
          <p:nvPr/>
        </p:nvGrpSpPr>
        <p:grpSpPr>
          <a:xfrm>
            <a:off x="2303523" y="1231641"/>
            <a:ext cx="7253654" cy="933061"/>
            <a:chOff x="2303523" y="1231641"/>
            <a:chExt cx="7253654" cy="933061"/>
          </a:xfrm>
        </p:grpSpPr>
        <p:grpSp>
          <p:nvGrpSpPr>
            <p:cNvPr id="43" name="组 42"/>
            <p:cNvGrpSpPr/>
            <p:nvPr/>
          </p:nvGrpSpPr>
          <p:grpSpPr>
            <a:xfrm>
              <a:off x="2303523" y="1231641"/>
              <a:ext cx="7253654" cy="933061"/>
              <a:chOff x="2045073" y="2444620"/>
              <a:chExt cx="5548550" cy="933062"/>
            </a:xfrm>
          </p:grpSpPr>
          <p:sp>
            <p:nvSpPr>
              <p:cNvPr id="40" name="椭圆 39"/>
              <p:cNvSpPr/>
              <p:nvPr/>
            </p:nvSpPr>
            <p:spPr>
              <a:xfrm>
                <a:off x="2045073" y="2444620"/>
                <a:ext cx="713223" cy="933062"/>
              </a:xfrm>
              <a:prstGeom prst="ellipse">
                <a:avLst/>
              </a:prstGeom>
              <a:solidFill>
                <a:srgbClr val="FF0000"/>
              </a:solidFill>
              <a:ln w="12700" cap="flat">
                <a:noFill/>
                <a:prstDash val="solid"/>
                <a:miter lim="8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6880400" y="2444620"/>
                <a:ext cx="713223" cy="933062"/>
              </a:xfrm>
              <a:prstGeom prst="ellipse">
                <a:avLst/>
              </a:prstGeom>
              <a:solidFill>
                <a:srgbClr val="FF0000"/>
              </a:solidFill>
              <a:ln w="12700" cap="flat">
                <a:noFill/>
                <a:prstDash val="solid"/>
                <a:miter lim="8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" name="矩形 41"/>
              <p:cNvSpPr/>
              <p:nvPr/>
            </p:nvSpPr>
            <p:spPr>
              <a:xfrm>
                <a:off x="2388638" y="2444620"/>
                <a:ext cx="4870578" cy="933062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prstDash val="solid"/>
                <a:miter lim="8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4" name="文本框 43"/>
            <p:cNvSpPr txBox="1"/>
            <p:nvPr/>
          </p:nvSpPr>
          <p:spPr>
            <a:xfrm>
              <a:off x="3149713" y="1387123"/>
              <a:ext cx="4309866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3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粒子</a:t>
              </a:r>
              <a:r>
                <a:rPr lang="zh-CN" altLang="en-US" sz="3200" smtClean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系统内存占用</a:t>
              </a:r>
              <a:r>
                <a:rPr kumimoji="0" lang="zh-CN" altLang="en-US" sz="3200" b="0" i="0" u="none" strike="noStrike" cap="none" spc="0" normalizeH="0" baseline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：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6398978" y="1387122"/>
              <a:ext cx="2488875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【0</a:t>
              </a:r>
              <a:r>
                <a:rPr lang="zh-CN" altLang="en-US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 </a:t>
              </a:r>
              <a:r>
                <a:rPr lang="en-US" altLang="zh-CN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-</a:t>
              </a:r>
              <a:r>
                <a:rPr lang="zh-CN" altLang="en-US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 </a:t>
              </a:r>
              <a:r>
                <a:rPr lang="en-US" altLang="zh-CN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10M】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uFillTx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" name="组 50"/>
          <p:cNvGrpSpPr/>
          <p:nvPr/>
        </p:nvGrpSpPr>
        <p:grpSpPr>
          <a:xfrm>
            <a:off x="2303523" y="2581110"/>
            <a:ext cx="7253654" cy="933061"/>
            <a:chOff x="2303523" y="1231641"/>
            <a:chExt cx="7253654" cy="933061"/>
          </a:xfrm>
        </p:grpSpPr>
        <p:grpSp>
          <p:nvGrpSpPr>
            <p:cNvPr id="52" name="组 51"/>
            <p:cNvGrpSpPr/>
            <p:nvPr/>
          </p:nvGrpSpPr>
          <p:grpSpPr>
            <a:xfrm>
              <a:off x="2303523" y="1231641"/>
              <a:ext cx="7253654" cy="933061"/>
              <a:chOff x="2045073" y="2444620"/>
              <a:chExt cx="5548550" cy="933062"/>
            </a:xfrm>
          </p:grpSpPr>
          <p:sp>
            <p:nvSpPr>
              <p:cNvPr id="55" name="椭圆 54"/>
              <p:cNvSpPr/>
              <p:nvPr/>
            </p:nvSpPr>
            <p:spPr>
              <a:xfrm>
                <a:off x="2045073" y="2444620"/>
                <a:ext cx="713223" cy="933062"/>
              </a:xfrm>
              <a:prstGeom prst="ellipse">
                <a:avLst/>
              </a:prstGeom>
              <a:solidFill>
                <a:srgbClr val="FF0000"/>
              </a:solidFill>
              <a:ln w="12700" cap="flat">
                <a:noFill/>
                <a:prstDash val="solid"/>
                <a:miter lim="8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6880400" y="2444620"/>
                <a:ext cx="713223" cy="933062"/>
              </a:xfrm>
              <a:prstGeom prst="ellipse">
                <a:avLst/>
              </a:prstGeom>
              <a:solidFill>
                <a:srgbClr val="FF0000"/>
              </a:solidFill>
              <a:ln w="12700" cap="flat">
                <a:noFill/>
                <a:prstDash val="solid"/>
                <a:miter lim="8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388638" y="2444620"/>
                <a:ext cx="4870578" cy="933062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prstDash val="solid"/>
                <a:miter lim="8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3" name="文本框 52"/>
            <p:cNvSpPr txBox="1"/>
            <p:nvPr/>
          </p:nvSpPr>
          <p:spPr>
            <a:xfrm>
              <a:off x="3149712" y="1387123"/>
              <a:ext cx="3512345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3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纹理内存占用</a:t>
              </a:r>
              <a:r>
                <a:rPr kumimoji="0" lang="zh-CN" altLang="en-US" sz="3200" b="0" i="0" u="none" strike="noStrike" cap="none" spc="0" normalizeH="0" baseline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：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6398978" y="1383946"/>
              <a:ext cx="2488875" cy="584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【0</a:t>
              </a:r>
              <a:r>
                <a:rPr lang="zh-CN" altLang="en-US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 </a:t>
              </a:r>
              <a:r>
                <a:rPr lang="en-US" altLang="zh-CN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-</a:t>
              </a:r>
              <a:r>
                <a:rPr lang="zh-CN" altLang="en-US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 </a:t>
              </a:r>
              <a:r>
                <a:rPr lang="en-US" altLang="zh-CN" sz="3200" dirty="0" smtClean="0">
                  <a:solidFill>
                    <a:srgbClr val="FF0000"/>
                  </a:solidFill>
                  <a:ea typeface="Calibri"/>
                  <a:cs typeface="Calibri"/>
                  <a:sym typeface="Calibri"/>
                </a:rPr>
                <a:t>70M】</a:t>
              </a: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uFillTx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516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4168201" y="2679030"/>
            <a:ext cx="3637168" cy="959644"/>
            <a:chOff x="148787" y="0"/>
            <a:chExt cx="3637168" cy="959644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3207958" cy="707884"/>
              <a:chOff x="522010" y="204749"/>
              <a:chExt cx="3207958" cy="707884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2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51694"/>
                <a:ext cx="2703601" cy="58477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latinLnBrk="1" hangingPunct="0"/>
                <a:r>
                  <a:rPr lang="zh-CN" altLang="en-US" sz="3200" dirty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容易忽视的点</a:t>
                </a:r>
                <a:endParaRPr kumimoji="0" lang="zh-CN" altLang="en-US" sz="32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6453568" y="2977735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70808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148787" y="0"/>
            <a:ext cx="7631634" cy="1391963"/>
            <a:chOff x="148787" y="0"/>
            <a:chExt cx="7631634" cy="1391963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7202424" cy="1140203"/>
              <a:chOff x="522010" y="204749"/>
              <a:chExt cx="7202424" cy="1140203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2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67736"/>
                <a:ext cx="6698067" cy="107721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容易忽视的点 </a:t>
                </a:r>
                <a:r>
                  <a:rPr lang="mr-IN" altLang="zh-CN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–</a:t>
                </a: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 </a:t>
                </a:r>
                <a:r>
                  <a:rPr lang="zh-CN" altLang="en-US" sz="3200" dirty="0" smtClean="0">
                    <a:solidFill>
                      <a:srgbClr val="FF0000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额外的</a:t>
                </a:r>
                <a:r>
                  <a:rPr lang="en-US" altLang="zh-CN" sz="3200" dirty="0" err="1" smtClean="0">
                    <a:solidFill>
                      <a:srgbClr val="FF0000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DrawCall</a:t>
                </a:r>
                <a:endParaRPr lang="en-US" altLang="zh-CN" sz="3200" dirty="0" smtClean="0">
                  <a:solidFill>
                    <a:srgbClr val="FF0000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320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10662000" y="5974522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7" name="组 6"/>
          <p:cNvGrpSpPr/>
          <p:nvPr/>
        </p:nvGrpSpPr>
        <p:grpSpPr>
          <a:xfrm>
            <a:off x="1260289" y="1532855"/>
            <a:ext cx="6616385" cy="1125343"/>
            <a:chOff x="1292373" y="1532855"/>
            <a:chExt cx="6616385" cy="1125343"/>
          </a:xfrm>
        </p:grpSpPr>
        <p:sp>
          <p:nvSpPr>
            <p:cNvPr id="2" name="文本框 1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1.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844842" y="1580982"/>
              <a:ext cx="6063916" cy="10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zh-CN" altLang="en-US" sz="3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使用空的</a:t>
              </a:r>
              <a:r>
                <a:rPr lang="en-US" altLang="zh-CN" sz="3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Image</a:t>
              </a:r>
              <a:r>
                <a:rPr lang="zh-CN" altLang="en-US" sz="3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扩大点击面积</a:t>
              </a: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1844842" y="6139694"/>
            <a:ext cx="6625914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en-US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https://</a:t>
            </a:r>
            <a:r>
              <a:rPr lang="en-US" altLang="zh-CN" sz="2400" dirty="0" err="1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www.jianshu.com</a:t>
            </a:r>
            <a:r>
              <a:rPr lang="en-US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/p/061e67308e5f</a:t>
            </a:r>
            <a:endParaRPr kumimoji="0" lang="zh-CN" altLang="en-US" sz="2400" b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  <p:grpSp>
        <p:nvGrpSpPr>
          <p:cNvPr id="46" name="组 45"/>
          <p:cNvGrpSpPr/>
          <p:nvPr/>
        </p:nvGrpSpPr>
        <p:grpSpPr>
          <a:xfrm>
            <a:off x="1260289" y="2754255"/>
            <a:ext cx="6616385" cy="1125343"/>
            <a:chOff x="1292373" y="1532855"/>
            <a:chExt cx="6616385" cy="1125343"/>
          </a:xfrm>
        </p:grpSpPr>
        <p:sp>
          <p:nvSpPr>
            <p:cNvPr id="47" name="文本框 46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2.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1844842" y="1580982"/>
              <a:ext cx="6063916" cy="10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en-US" altLang="zh-CN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UI</a:t>
              </a:r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元素如果叠加会导致不能合批</a:t>
              </a:r>
              <a:endParaRPr lang="zh-CN" altLang="en-US" sz="3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grpSp>
        <p:nvGrpSpPr>
          <p:cNvPr id="49" name="组 48"/>
          <p:cNvGrpSpPr/>
          <p:nvPr/>
        </p:nvGrpSpPr>
        <p:grpSpPr>
          <a:xfrm>
            <a:off x="1260289" y="3975655"/>
            <a:ext cx="6616385" cy="1125343"/>
            <a:chOff x="1292373" y="1532855"/>
            <a:chExt cx="6616385" cy="1125343"/>
          </a:xfrm>
        </p:grpSpPr>
        <p:sp>
          <p:nvSpPr>
            <p:cNvPr id="72" name="文本框 71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3</a:t>
              </a: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1844842" y="1580982"/>
              <a:ext cx="6063916" cy="10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视域外的元素带来的</a:t>
              </a:r>
              <a:r>
                <a:rPr lang="en-US" altLang="zh-CN" sz="3200" dirty="0" err="1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DrawCall</a:t>
              </a:r>
              <a:endParaRPr lang="zh-CN" altLang="en-US" sz="3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grpSp>
        <p:nvGrpSpPr>
          <p:cNvPr id="74" name="组 73"/>
          <p:cNvGrpSpPr/>
          <p:nvPr/>
        </p:nvGrpSpPr>
        <p:grpSpPr>
          <a:xfrm>
            <a:off x="1260289" y="5197056"/>
            <a:ext cx="6616385" cy="1125343"/>
            <a:chOff x="1292373" y="1532855"/>
            <a:chExt cx="6616385" cy="1125343"/>
          </a:xfrm>
        </p:grpSpPr>
        <p:sp>
          <p:nvSpPr>
            <p:cNvPr id="75" name="文本框 74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4.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1844842" y="1580982"/>
              <a:ext cx="6063916" cy="10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en-US" altLang="zh-CN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Mask</a:t>
              </a:r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大量使用带来的</a:t>
              </a:r>
              <a:r>
                <a:rPr lang="en-US" altLang="zh-CN" sz="3200" dirty="0" err="1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DrawCall</a:t>
              </a:r>
              <a:endParaRPr lang="zh-CN" altLang="en-US" sz="3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6674" y="2556792"/>
            <a:ext cx="3240000" cy="228825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908758" y="2587591"/>
            <a:ext cx="850605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ea typeface="Calibri"/>
                <a:cs typeface="Calibri"/>
                <a:sym typeface="Calibri"/>
              </a:rPr>
              <a:t>4</a:t>
            </a:r>
            <a:r>
              <a:rPr kumimoji="0" lang="zh-CN" altLang="en-US" sz="2400" b="0" i="0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2400" b="0" i="0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ea typeface="Calibri"/>
                <a:cs typeface="Calibri"/>
                <a:sym typeface="Calibri"/>
              </a:rPr>
              <a:t>DC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ea typeface="Calibri"/>
              <a:cs typeface="Calibri"/>
              <a:sym typeface="Calibri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798" y="2559025"/>
            <a:ext cx="4000500" cy="24003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6674" y="2572280"/>
            <a:ext cx="3240000" cy="2310881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7821408" y="2579668"/>
            <a:ext cx="850605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ea typeface="Calibri"/>
                <a:cs typeface="Calibri"/>
                <a:sym typeface="Calibri"/>
              </a:rPr>
              <a:t>2</a:t>
            </a:r>
            <a:r>
              <a:rPr kumimoji="0" lang="zh-CN" altLang="en-US" sz="2400" b="0" i="0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2400" b="0" i="0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ea typeface="Calibri"/>
                <a:cs typeface="Calibri"/>
                <a:sym typeface="Calibri"/>
              </a:rPr>
              <a:t>DC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04780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148787" y="0"/>
            <a:ext cx="7631634" cy="1391963"/>
            <a:chOff x="148787" y="0"/>
            <a:chExt cx="7631634" cy="1391963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7202424" cy="1140203"/>
              <a:chOff x="522010" y="204749"/>
              <a:chExt cx="7202424" cy="1140203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2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67736"/>
                <a:ext cx="6698067" cy="107721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容易忽视的点 </a:t>
                </a:r>
                <a:r>
                  <a:rPr lang="mr-IN" altLang="zh-CN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–</a:t>
                </a: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 </a:t>
                </a:r>
                <a:r>
                  <a:rPr lang="zh-CN" altLang="en-US" sz="3200" dirty="0" smtClean="0">
                    <a:solidFill>
                      <a:srgbClr val="FF0000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额外的</a:t>
                </a:r>
                <a:r>
                  <a:rPr lang="en-US" altLang="zh-CN" sz="3200" dirty="0" err="1" smtClean="0">
                    <a:solidFill>
                      <a:srgbClr val="FF0000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DrawCall</a:t>
                </a:r>
                <a:endParaRPr lang="en-US" altLang="zh-CN" sz="3200" dirty="0" smtClean="0">
                  <a:solidFill>
                    <a:srgbClr val="FF0000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320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10662000" y="5974522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7" name="组 6"/>
          <p:cNvGrpSpPr/>
          <p:nvPr/>
        </p:nvGrpSpPr>
        <p:grpSpPr>
          <a:xfrm>
            <a:off x="1260289" y="1532855"/>
            <a:ext cx="6616385" cy="1125343"/>
            <a:chOff x="1292373" y="1532855"/>
            <a:chExt cx="6616385" cy="1125343"/>
          </a:xfrm>
        </p:grpSpPr>
        <p:sp>
          <p:nvSpPr>
            <p:cNvPr id="2" name="文本框 1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5</a:t>
              </a: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844842" y="1580982"/>
              <a:ext cx="6063916" cy="10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粒子系统的</a:t>
              </a:r>
              <a:r>
                <a:rPr lang="en-US" altLang="zh-CN" sz="3200" dirty="0" err="1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DrawCall</a:t>
              </a:r>
              <a:endParaRPr lang="zh-CN" altLang="en-US" sz="3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1909010" y="2218457"/>
            <a:ext cx="6507549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使用</a:t>
            </a:r>
            <a:r>
              <a:rPr lang="en-US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Texture Sheet </a:t>
            </a:r>
            <a:r>
              <a:rPr lang="en-US" altLang="zh-CN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Animation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进行纹理合批</a:t>
            </a:r>
            <a:endParaRPr lang="en-US" altLang="zh-CN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  <p:grpSp>
        <p:nvGrpSpPr>
          <p:cNvPr id="25" name="组 24"/>
          <p:cNvGrpSpPr/>
          <p:nvPr/>
        </p:nvGrpSpPr>
        <p:grpSpPr>
          <a:xfrm>
            <a:off x="1260289" y="3304526"/>
            <a:ext cx="8782069" cy="1617785"/>
            <a:chOff x="1292373" y="1532855"/>
            <a:chExt cx="8782069" cy="1617785"/>
          </a:xfrm>
        </p:grpSpPr>
        <p:sp>
          <p:nvSpPr>
            <p:cNvPr id="27" name="文本框 26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6.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844842" y="1580982"/>
              <a:ext cx="8229600" cy="15696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多使用</a:t>
              </a:r>
              <a:r>
                <a:rPr lang="en-US" altLang="zh-CN" sz="3200" dirty="0" err="1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FrameDebugger</a:t>
              </a:r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查看不能合批带来的</a:t>
              </a:r>
              <a:r>
                <a:rPr lang="en-US" altLang="zh-CN" sz="3200" dirty="0" err="1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DrawCall</a:t>
              </a:r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问题</a:t>
              </a:r>
              <a:endParaRPr lang="zh-CN" altLang="en-US" sz="3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1909011" y="4691479"/>
            <a:ext cx="1669686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不同材质</a:t>
            </a:r>
            <a:endParaRPr lang="en-US" altLang="zh-CN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909011" y="5385934"/>
            <a:ext cx="2278827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en-US" altLang="zh-CN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Instance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材质</a:t>
            </a:r>
            <a:endParaRPr lang="en-US" altLang="zh-CN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910318" y="6080389"/>
            <a:ext cx="2451951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en-US" altLang="zh-CN" sz="2400" dirty="0" err="1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Lightmap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不同</a:t>
            </a:r>
            <a:endParaRPr lang="en-US" altLang="zh-CN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8757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 38"/>
          <p:cNvGrpSpPr/>
          <p:nvPr/>
        </p:nvGrpSpPr>
        <p:grpSpPr>
          <a:xfrm>
            <a:off x="148787" y="0"/>
            <a:ext cx="7631634" cy="1391963"/>
            <a:chOff x="148787" y="0"/>
            <a:chExt cx="7631634" cy="1391963"/>
          </a:xfrm>
        </p:grpSpPr>
        <p:grpSp>
          <p:nvGrpSpPr>
            <p:cNvPr id="4" name="组 3"/>
            <p:cNvGrpSpPr/>
            <p:nvPr/>
          </p:nvGrpSpPr>
          <p:grpSpPr>
            <a:xfrm>
              <a:off x="577997" y="251760"/>
              <a:ext cx="7202424" cy="1140203"/>
              <a:chOff x="522010" y="204749"/>
              <a:chExt cx="7202424" cy="1140203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522010" y="204749"/>
                <a:ext cx="682292" cy="70788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4000" b="1" u="sng" dirty="0">
                    <a:solidFill>
                      <a:schemeClr val="bg1"/>
                    </a:solidFill>
                    <a:effectLst>
                      <a:outerShdw blurRad="50800" dist="762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Calibri"/>
                    <a:cs typeface="Calibri"/>
                    <a:sym typeface="Calibri"/>
                  </a:rPr>
                  <a:t>2</a:t>
                </a:r>
                <a:endParaRPr kumimoji="0" lang="zh-CN" altLang="en-US" sz="2000" b="1" i="0" u="sng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50800" dist="76200" dir="2700000" algn="tl" rotWithShape="0">
                      <a:prstClr val="black">
                        <a:alpha val="40000"/>
                      </a:prstClr>
                    </a:outerShdw>
                  </a:effectLst>
                  <a:uFillTx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026367" y="267736"/>
                <a:ext cx="6698067" cy="107721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容易忽视的点 </a:t>
                </a:r>
                <a:r>
                  <a:rPr lang="mr-IN" altLang="zh-CN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–</a:t>
                </a:r>
                <a:r>
                  <a:rPr lang="zh-CN" altLang="en-US" sz="3200" dirty="0" smtClean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 </a:t>
                </a:r>
                <a:r>
                  <a:rPr lang="zh-CN" altLang="en-US" sz="3200" dirty="0" smtClean="0">
                    <a:solidFill>
                      <a:srgbClr val="FF0000"/>
                    </a:solidFill>
                    <a:latin typeface="Microsoft YaHei" charset="-122"/>
                    <a:ea typeface="Microsoft YaHei" charset="-122"/>
                    <a:cs typeface="Microsoft YaHei" charset="-122"/>
                    <a:sym typeface="Calibri"/>
                  </a:rPr>
                  <a:t>渲染的开销</a:t>
                </a:r>
                <a:endParaRPr lang="en-US" altLang="zh-CN" sz="3200" dirty="0" smtClean="0">
                  <a:solidFill>
                    <a:srgbClr val="FF0000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320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Microsoft YaHei" charset="-122"/>
                  <a:ea typeface="Microsoft YaHei" charset="-122"/>
                  <a:cs typeface="Microsoft YaHei" charset="-122"/>
                  <a:sym typeface="Calibri"/>
                </a:endParaRPr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148787" y="0"/>
              <a:ext cx="1530723" cy="883478"/>
              <a:chOff x="148787" y="0"/>
              <a:chExt cx="1530723" cy="883478"/>
            </a:xfrm>
          </p:grpSpPr>
          <p:cxnSp>
            <p:nvCxnSpPr>
              <p:cNvPr id="3" name="直线连接符 2"/>
              <p:cNvCxnSpPr/>
              <p:nvPr/>
            </p:nvCxnSpPr>
            <p:spPr>
              <a:xfrm>
                <a:off x="148787" y="165136"/>
                <a:ext cx="1530723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/>
              <p:nvPr/>
            </p:nvCxnSpPr>
            <p:spPr>
              <a:xfrm>
                <a:off x="410044" y="0"/>
                <a:ext cx="0" cy="883478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 34"/>
          <p:cNvGrpSpPr/>
          <p:nvPr/>
        </p:nvGrpSpPr>
        <p:grpSpPr>
          <a:xfrm rot="10800000">
            <a:off x="10662000" y="5974522"/>
            <a:ext cx="1530000" cy="883478"/>
            <a:chOff x="111342" y="0"/>
            <a:chExt cx="1530000" cy="883478"/>
          </a:xfrm>
        </p:grpSpPr>
        <p:cxnSp>
          <p:nvCxnSpPr>
            <p:cNvPr id="36" name="直线连接符 35"/>
            <p:cNvCxnSpPr/>
            <p:nvPr/>
          </p:nvCxnSpPr>
          <p:spPr>
            <a:xfrm rot="10800000" flipH="1">
              <a:off x="111342" y="175593"/>
              <a:ext cx="1530000" cy="0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/>
            <p:nvPr/>
          </p:nvCxnSpPr>
          <p:spPr>
            <a:xfrm>
              <a:off x="410044" y="0"/>
              <a:ext cx="0" cy="883478"/>
            </a:xfrm>
            <a:prstGeom prst="line">
              <a:avLst/>
            </a:prstGeom>
            <a:ln>
              <a:solidFill>
                <a:srgbClr val="FFC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7" name="组 6"/>
          <p:cNvGrpSpPr/>
          <p:nvPr/>
        </p:nvGrpSpPr>
        <p:grpSpPr>
          <a:xfrm>
            <a:off x="1260289" y="1532855"/>
            <a:ext cx="6616385" cy="1125343"/>
            <a:chOff x="1292373" y="1532855"/>
            <a:chExt cx="6616385" cy="1125343"/>
          </a:xfrm>
        </p:grpSpPr>
        <p:sp>
          <p:nvSpPr>
            <p:cNvPr id="2" name="文本框 1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1.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844842" y="1580982"/>
              <a:ext cx="6063916" cy="10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en-US" altLang="zh-CN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Text</a:t>
              </a:r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、</a:t>
              </a:r>
              <a:r>
                <a:rPr lang="en-US" altLang="zh-CN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Image</a:t>
              </a:r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组件的开销</a:t>
              </a:r>
              <a:endParaRPr lang="zh-CN" altLang="en-US" sz="3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1909011" y="2227310"/>
            <a:ext cx="5670781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文本、颜色、渐变改变带来的重建开销</a:t>
            </a:r>
            <a:endParaRPr lang="en-US" altLang="zh-CN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  <p:grpSp>
        <p:nvGrpSpPr>
          <p:cNvPr id="16" name="组 15"/>
          <p:cNvGrpSpPr/>
          <p:nvPr/>
        </p:nvGrpSpPr>
        <p:grpSpPr>
          <a:xfrm>
            <a:off x="1260289" y="3119931"/>
            <a:ext cx="6616385" cy="1125343"/>
            <a:chOff x="1292373" y="1532855"/>
            <a:chExt cx="6616385" cy="1125343"/>
          </a:xfrm>
        </p:grpSpPr>
        <p:sp>
          <p:nvSpPr>
            <p:cNvPr id="17" name="文本框 16"/>
            <p:cNvSpPr txBox="1"/>
            <p:nvPr/>
          </p:nvSpPr>
          <p:spPr>
            <a:xfrm>
              <a:off x="1292373" y="1532855"/>
              <a:ext cx="584553" cy="646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2</a:t>
              </a:r>
              <a:r>
                <a:rPr lang="en-US" altLang="zh-CN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.</a:t>
              </a:r>
              <a:r>
                <a:rPr lang="zh-CN" altLang="en-US" sz="3600" dirty="0" smtClean="0">
                  <a:solidFill>
                    <a:srgbClr val="FFC000"/>
                  </a:solidFill>
                  <a:ea typeface="Calibri"/>
                  <a:cs typeface="Calibri"/>
                  <a:sym typeface="Calibri"/>
                </a:rPr>
                <a:t> 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844842" y="1580982"/>
              <a:ext cx="6063916" cy="10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latinLnBrk="1" hangingPunct="0"/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渲染</a:t>
              </a:r>
              <a:r>
                <a:rPr lang="en-US" altLang="zh-CN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self</a:t>
              </a:r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Calibri"/>
                </a:rPr>
                <a:t>自身开销过大</a:t>
              </a:r>
              <a:endParaRPr lang="zh-CN" altLang="en-US" sz="3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Calibri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1909011" y="3831738"/>
            <a:ext cx="8403902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en-US" altLang="zh-CN" sz="2400" dirty="0" err="1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ui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相机中带有粒子会导致其等待主相机渲染，造成帧率低下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1909011" y="4678122"/>
            <a:ext cx="10068267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indent="-342900" latinLnBrk="1" hangingPunct="0">
              <a:buFont typeface="Wingdings" charset="2"/>
              <a:buChar char="l"/>
            </a:pPr>
            <a:r>
              <a:rPr lang="en-US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Calibri"/>
              </a:rPr>
              <a:t>https://answer.uwa4d.com/question/59f9c05ba740da296dd0367f</a:t>
            </a:r>
            <a:endParaRPr lang="zh-CN" altLang="en-US" sz="2400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80854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5B9BD5"/>
          </a:solidFill>
          <a:prstDash val="solid"/>
          <a:miter lim="8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5B9BD5"/>
          </a:solidFill>
          <a:prstDash val="solid"/>
          <a:miter lim="8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5604</TotalTime>
  <Words>628</Words>
  <Application>Microsoft Macintosh PowerPoint</Application>
  <PresentationFormat>宽屏</PresentationFormat>
  <Paragraphs>165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5" baseType="lpstr">
      <vt:lpstr>Calibri</vt:lpstr>
      <vt:lpstr>Calibri Light</vt:lpstr>
      <vt:lpstr>DengXian</vt:lpstr>
      <vt:lpstr>Helvetica</vt:lpstr>
      <vt:lpstr>Microsoft YaHei</vt:lpstr>
      <vt:lpstr>Wingdings</vt:lpstr>
      <vt:lpstr>Arial</vt:lpstr>
      <vt:lpstr>1_Default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Unity工作流分享一二</dc:title>
  <dc:creator>Kanglai Qian</dc:creator>
  <cp:lastModifiedBy>王 愿生</cp:lastModifiedBy>
  <cp:revision>348</cp:revision>
  <cp:lastPrinted>2018-03-22T11:42:00Z</cp:lastPrinted>
  <dcterms:created xsi:type="dcterms:W3CDTF">2016-12-21T14:04:15Z</dcterms:created>
  <dcterms:modified xsi:type="dcterms:W3CDTF">2018-04-27T02:08:40Z</dcterms:modified>
</cp:coreProperties>
</file>

<file path=docProps/thumbnail.jpeg>
</file>